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76" r:id="rId4"/>
    <p:sldId id="259" r:id="rId5"/>
    <p:sldId id="268" r:id="rId6"/>
    <p:sldId id="272" r:id="rId7"/>
    <p:sldId id="274" r:id="rId8"/>
    <p:sldId id="264" r:id="rId9"/>
    <p:sldId id="273" r:id="rId10"/>
    <p:sldId id="270" r:id="rId11"/>
    <p:sldId id="265" r:id="rId12"/>
    <p:sldId id="279" r:id="rId13"/>
    <p:sldId id="275" r:id="rId14"/>
    <p:sldId id="277" r:id="rId15"/>
    <p:sldId id="278" r:id="rId16"/>
    <p:sldId id="282" r:id="rId17"/>
    <p:sldId id="280" r:id="rId18"/>
    <p:sldId id="281"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4" d="100"/>
          <a:sy n="64" d="100"/>
        </p:scale>
        <p:origin x="76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hyperlink" Target="mailto:dainius@dainius.org" TargetMode="Externa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1.png"/><Relationship Id="rId5" Type="http://schemas.openxmlformats.org/officeDocument/2006/relationships/hyperlink" Target="mailto:dainius@dainius.org" TargetMode="External"/><Relationship Id="rId4" Type="http://schemas.openxmlformats.org/officeDocument/2006/relationships/image" Target="../media/image40.svg"/><Relationship Id="rId9"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DBF1F-321C-4819-93EE-7E541B35B67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B72BA3-B3A8-4567-830E-491322EA22C8}">
      <dgm:prSet/>
      <dgm:spPr/>
      <dgm:t>
        <a:bodyPr/>
        <a:lstStyle/>
        <a:p>
          <a:r>
            <a:rPr lang="lt-LT"/>
            <a:t>DIRECTION </a:t>
          </a:r>
          <a:r>
            <a:rPr lang="en-US"/>
            <a:t>I: A balanced and integrated cultural policy.</a:t>
          </a:r>
        </a:p>
      </dgm:t>
    </dgm:pt>
    <dgm:pt modelId="{6ECC6CC5-E9FC-4ADE-BF91-214DE7283979}" type="parTrans" cxnId="{8398288E-BBE1-4A3C-8233-883A49EDB70F}">
      <dgm:prSet/>
      <dgm:spPr/>
      <dgm:t>
        <a:bodyPr/>
        <a:lstStyle/>
        <a:p>
          <a:endParaRPr lang="en-US"/>
        </a:p>
      </dgm:t>
    </dgm:pt>
    <dgm:pt modelId="{BF41E16D-8B37-44F1-9D04-1A3F9C5AEAF0}" type="sibTrans" cxnId="{8398288E-BBE1-4A3C-8233-883A49EDB70F}">
      <dgm:prSet/>
      <dgm:spPr/>
      <dgm:t>
        <a:bodyPr/>
        <a:lstStyle/>
        <a:p>
          <a:endParaRPr lang="en-US"/>
        </a:p>
      </dgm:t>
    </dgm:pt>
    <dgm:pt modelId="{42513A6D-7CF7-4D99-A7CF-001240857A6E}">
      <dgm:prSet/>
      <dgm:spPr/>
      <dgm:t>
        <a:bodyPr/>
        <a:lstStyle/>
        <a:p>
          <a:r>
            <a:rPr lang="lt-LT"/>
            <a:t>DIRECTION</a:t>
          </a:r>
          <a:r>
            <a:rPr lang="en-US"/>
            <a:t> II: Creative personality and a strong identity society.</a:t>
          </a:r>
        </a:p>
      </dgm:t>
    </dgm:pt>
    <dgm:pt modelId="{B2E67D6B-EF3C-4C8D-AA75-4EBF6F59B612}" type="parTrans" cxnId="{2F2A8012-BD4E-42D2-9AE2-97CC8C328C2C}">
      <dgm:prSet/>
      <dgm:spPr/>
      <dgm:t>
        <a:bodyPr/>
        <a:lstStyle/>
        <a:p>
          <a:endParaRPr lang="en-US"/>
        </a:p>
      </dgm:t>
    </dgm:pt>
    <dgm:pt modelId="{480D672C-9746-4399-8CAA-F20A470AA51F}" type="sibTrans" cxnId="{2F2A8012-BD4E-42D2-9AE2-97CC8C328C2C}">
      <dgm:prSet/>
      <dgm:spPr/>
      <dgm:t>
        <a:bodyPr/>
        <a:lstStyle/>
        <a:p>
          <a:endParaRPr lang="en-US"/>
        </a:p>
      </dgm:t>
    </dgm:pt>
    <dgm:pt modelId="{6BE82370-907C-4509-A216-42F9CDCAB988}">
      <dgm:prSet/>
      <dgm:spPr/>
      <dgm:t>
        <a:bodyPr/>
        <a:lstStyle/>
        <a:p>
          <a:r>
            <a:rPr lang="lt-LT"/>
            <a:t>DIRECTION</a:t>
          </a:r>
          <a:r>
            <a:rPr lang="en-US"/>
            <a:t> III: A culture that creates economic value</a:t>
          </a:r>
        </a:p>
      </dgm:t>
    </dgm:pt>
    <dgm:pt modelId="{87547346-FDDD-4D29-BD9F-8E6A28719AB4}" type="parTrans" cxnId="{9E9F5FA5-916E-4DF5-B481-645B30393539}">
      <dgm:prSet/>
      <dgm:spPr/>
      <dgm:t>
        <a:bodyPr/>
        <a:lstStyle/>
        <a:p>
          <a:endParaRPr lang="en-US"/>
        </a:p>
      </dgm:t>
    </dgm:pt>
    <dgm:pt modelId="{2D6966A8-3276-4A58-9758-8C24811E401D}" type="sibTrans" cxnId="{9E9F5FA5-916E-4DF5-B481-645B30393539}">
      <dgm:prSet/>
      <dgm:spPr/>
      <dgm:t>
        <a:bodyPr/>
        <a:lstStyle/>
        <a:p>
          <a:endParaRPr lang="en-US"/>
        </a:p>
      </dgm:t>
    </dgm:pt>
    <dgm:pt modelId="{828F3FFF-2F31-487F-BD6A-A615F4A16084}" type="pres">
      <dgm:prSet presAssocID="{BD9DBF1F-321C-4819-93EE-7E541B35B676}" presName="root" presStyleCnt="0">
        <dgm:presLayoutVars>
          <dgm:dir/>
          <dgm:resizeHandles val="exact"/>
        </dgm:presLayoutVars>
      </dgm:prSet>
      <dgm:spPr/>
    </dgm:pt>
    <dgm:pt modelId="{D1358B55-299C-4DA5-9DAB-323DBE97F1EC}" type="pres">
      <dgm:prSet presAssocID="{D2B72BA3-B3A8-4567-830E-491322EA22C8}" presName="compNode" presStyleCnt="0"/>
      <dgm:spPr/>
    </dgm:pt>
    <dgm:pt modelId="{2DBC6784-014B-4E74-B1CF-84AD1558B269}" type="pres">
      <dgm:prSet presAssocID="{D2B72BA3-B3A8-4567-830E-491322EA22C8}" presName="bgRect" presStyleLbl="bgShp" presStyleIdx="0" presStyleCnt="3"/>
      <dgm:spPr/>
    </dgm:pt>
    <dgm:pt modelId="{D7793FA1-2DD8-48D2-A035-CE9834C050B4}" type="pres">
      <dgm:prSet presAssocID="{D2B72BA3-B3A8-4567-830E-491322EA22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4383EF29-E9D2-40EC-8160-D686E1871092}" type="pres">
      <dgm:prSet presAssocID="{D2B72BA3-B3A8-4567-830E-491322EA22C8}" presName="spaceRect" presStyleCnt="0"/>
      <dgm:spPr/>
    </dgm:pt>
    <dgm:pt modelId="{017BC992-9066-4774-8D74-7DB573F80DB2}" type="pres">
      <dgm:prSet presAssocID="{D2B72BA3-B3A8-4567-830E-491322EA22C8}" presName="parTx" presStyleLbl="revTx" presStyleIdx="0" presStyleCnt="3">
        <dgm:presLayoutVars>
          <dgm:chMax val="0"/>
          <dgm:chPref val="0"/>
        </dgm:presLayoutVars>
      </dgm:prSet>
      <dgm:spPr/>
    </dgm:pt>
    <dgm:pt modelId="{3B7DFFBC-52F4-4B12-8834-DA354EA38B80}" type="pres">
      <dgm:prSet presAssocID="{BF41E16D-8B37-44F1-9D04-1A3F9C5AEAF0}" presName="sibTrans" presStyleCnt="0"/>
      <dgm:spPr/>
    </dgm:pt>
    <dgm:pt modelId="{BE4AAA7C-33A8-4078-9A35-00EF85199C27}" type="pres">
      <dgm:prSet presAssocID="{42513A6D-7CF7-4D99-A7CF-001240857A6E}" presName="compNode" presStyleCnt="0"/>
      <dgm:spPr/>
    </dgm:pt>
    <dgm:pt modelId="{9ABEB37C-AEFE-4142-87F2-E2BBA840F60D}" type="pres">
      <dgm:prSet presAssocID="{42513A6D-7CF7-4D99-A7CF-001240857A6E}" presName="bgRect" presStyleLbl="bgShp" presStyleIdx="1" presStyleCnt="3"/>
      <dgm:spPr/>
    </dgm:pt>
    <dgm:pt modelId="{C669C928-4EFD-410A-BAA3-7C76B91C953F}" type="pres">
      <dgm:prSet presAssocID="{42513A6D-7CF7-4D99-A7CF-001240857A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EE20E74-0880-4256-9065-16294159F310}" type="pres">
      <dgm:prSet presAssocID="{42513A6D-7CF7-4D99-A7CF-001240857A6E}" presName="spaceRect" presStyleCnt="0"/>
      <dgm:spPr/>
    </dgm:pt>
    <dgm:pt modelId="{A395E8D5-3ABD-45E3-AFF7-0E9BF438A0FB}" type="pres">
      <dgm:prSet presAssocID="{42513A6D-7CF7-4D99-A7CF-001240857A6E}" presName="parTx" presStyleLbl="revTx" presStyleIdx="1" presStyleCnt="3">
        <dgm:presLayoutVars>
          <dgm:chMax val="0"/>
          <dgm:chPref val="0"/>
        </dgm:presLayoutVars>
      </dgm:prSet>
      <dgm:spPr/>
    </dgm:pt>
    <dgm:pt modelId="{5A9CC94E-ECAF-4AC9-AC5E-242D9B99DCDE}" type="pres">
      <dgm:prSet presAssocID="{480D672C-9746-4399-8CAA-F20A470AA51F}" presName="sibTrans" presStyleCnt="0"/>
      <dgm:spPr/>
    </dgm:pt>
    <dgm:pt modelId="{FDDB6B54-69F4-4C4B-A5C3-2A1C910F7B83}" type="pres">
      <dgm:prSet presAssocID="{6BE82370-907C-4509-A216-42F9CDCAB988}" presName="compNode" presStyleCnt="0"/>
      <dgm:spPr/>
    </dgm:pt>
    <dgm:pt modelId="{FC776DF1-5528-4791-A1BF-620ADDAE48E6}" type="pres">
      <dgm:prSet presAssocID="{6BE82370-907C-4509-A216-42F9CDCAB988}" presName="bgRect" presStyleLbl="bgShp" presStyleIdx="2" presStyleCnt="3"/>
      <dgm:spPr/>
    </dgm:pt>
    <dgm:pt modelId="{E9762C47-D092-4D9A-BA55-216135370D98}" type="pres">
      <dgm:prSet presAssocID="{6BE82370-907C-4509-A216-42F9CDCAB9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CBC8BDBB-EEE9-4734-B087-60A064BDFCCC}" type="pres">
      <dgm:prSet presAssocID="{6BE82370-907C-4509-A216-42F9CDCAB988}" presName="spaceRect" presStyleCnt="0"/>
      <dgm:spPr/>
    </dgm:pt>
    <dgm:pt modelId="{2A6D3C3E-892A-40A2-96CA-1A42208B0455}" type="pres">
      <dgm:prSet presAssocID="{6BE82370-907C-4509-A216-42F9CDCAB988}" presName="parTx" presStyleLbl="revTx" presStyleIdx="2" presStyleCnt="3">
        <dgm:presLayoutVars>
          <dgm:chMax val="0"/>
          <dgm:chPref val="0"/>
        </dgm:presLayoutVars>
      </dgm:prSet>
      <dgm:spPr/>
    </dgm:pt>
  </dgm:ptLst>
  <dgm:cxnLst>
    <dgm:cxn modelId="{A2D3660D-6C7A-4068-9EDF-C62C2846C08A}" type="presOf" srcId="{D2B72BA3-B3A8-4567-830E-491322EA22C8}" destId="{017BC992-9066-4774-8D74-7DB573F80DB2}" srcOrd="0" destOrd="0" presId="urn:microsoft.com/office/officeart/2018/2/layout/IconVerticalSolidList"/>
    <dgm:cxn modelId="{2F2A8012-BD4E-42D2-9AE2-97CC8C328C2C}" srcId="{BD9DBF1F-321C-4819-93EE-7E541B35B676}" destId="{42513A6D-7CF7-4D99-A7CF-001240857A6E}" srcOrd="1" destOrd="0" parTransId="{B2E67D6B-EF3C-4C8D-AA75-4EBF6F59B612}" sibTransId="{480D672C-9746-4399-8CAA-F20A470AA51F}"/>
    <dgm:cxn modelId="{8398288E-BBE1-4A3C-8233-883A49EDB70F}" srcId="{BD9DBF1F-321C-4819-93EE-7E541B35B676}" destId="{D2B72BA3-B3A8-4567-830E-491322EA22C8}" srcOrd="0" destOrd="0" parTransId="{6ECC6CC5-E9FC-4ADE-BF91-214DE7283979}" sibTransId="{BF41E16D-8B37-44F1-9D04-1A3F9C5AEAF0}"/>
    <dgm:cxn modelId="{9E9F5FA5-916E-4DF5-B481-645B30393539}" srcId="{BD9DBF1F-321C-4819-93EE-7E541B35B676}" destId="{6BE82370-907C-4509-A216-42F9CDCAB988}" srcOrd="2" destOrd="0" parTransId="{87547346-FDDD-4D29-BD9F-8E6A28719AB4}" sibTransId="{2D6966A8-3276-4A58-9758-8C24811E401D}"/>
    <dgm:cxn modelId="{438E02A6-C3C7-44FD-B4FA-821EFB3A2A7F}" type="presOf" srcId="{42513A6D-7CF7-4D99-A7CF-001240857A6E}" destId="{A395E8D5-3ABD-45E3-AFF7-0E9BF438A0FB}" srcOrd="0" destOrd="0" presId="urn:microsoft.com/office/officeart/2018/2/layout/IconVerticalSolidList"/>
    <dgm:cxn modelId="{566DB0A9-0927-4F42-B9D7-4D1395713EBB}" type="presOf" srcId="{6BE82370-907C-4509-A216-42F9CDCAB988}" destId="{2A6D3C3E-892A-40A2-96CA-1A42208B0455}" srcOrd="0" destOrd="0" presId="urn:microsoft.com/office/officeart/2018/2/layout/IconVerticalSolidList"/>
    <dgm:cxn modelId="{62ACB8D6-7F50-4C2D-B27C-7BDE30906D5E}" type="presOf" srcId="{BD9DBF1F-321C-4819-93EE-7E541B35B676}" destId="{828F3FFF-2F31-487F-BD6A-A615F4A16084}" srcOrd="0" destOrd="0" presId="urn:microsoft.com/office/officeart/2018/2/layout/IconVerticalSolidList"/>
    <dgm:cxn modelId="{44C913BA-3079-492C-8A81-B032691C0414}" type="presParOf" srcId="{828F3FFF-2F31-487F-BD6A-A615F4A16084}" destId="{D1358B55-299C-4DA5-9DAB-323DBE97F1EC}" srcOrd="0" destOrd="0" presId="urn:microsoft.com/office/officeart/2018/2/layout/IconVerticalSolidList"/>
    <dgm:cxn modelId="{6630BC6F-AB2E-42AC-9274-CAC4C994D870}" type="presParOf" srcId="{D1358B55-299C-4DA5-9DAB-323DBE97F1EC}" destId="{2DBC6784-014B-4E74-B1CF-84AD1558B269}" srcOrd="0" destOrd="0" presId="urn:microsoft.com/office/officeart/2018/2/layout/IconVerticalSolidList"/>
    <dgm:cxn modelId="{24253591-A316-4929-ABC0-291F33BDCE80}" type="presParOf" srcId="{D1358B55-299C-4DA5-9DAB-323DBE97F1EC}" destId="{D7793FA1-2DD8-48D2-A035-CE9834C050B4}" srcOrd="1" destOrd="0" presId="urn:microsoft.com/office/officeart/2018/2/layout/IconVerticalSolidList"/>
    <dgm:cxn modelId="{39ECB689-B572-4E79-AFF0-8EADF1310007}" type="presParOf" srcId="{D1358B55-299C-4DA5-9DAB-323DBE97F1EC}" destId="{4383EF29-E9D2-40EC-8160-D686E1871092}" srcOrd="2" destOrd="0" presId="urn:microsoft.com/office/officeart/2018/2/layout/IconVerticalSolidList"/>
    <dgm:cxn modelId="{D9161DB2-A649-429E-A8EC-F3D9D0C2AB2F}" type="presParOf" srcId="{D1358B55-299C-4DA5-9DAB-323DBE97F1EC}" destId="{017BC992-9066-4774-8D74-7DB573F80DB2}" srcOrd="3" destOrd="0" presId="urn:microsoft.com/office/officeart/2018/2/layout/IconVerticalSolidList"/>
    <dgm:cxn modelId="{E9A1148E-A20B-4271-BD0A-A7BFE0577B98}" type="presParOf" srcId="{828F3FFF-2F31-487F-BD6A-A615F4A16084}" destId="{3B7DFFBC-52F4-4B12-8834-DA354EA38B80}" srcOrd="1" destOrd="0" presId="urn:microsoft.com/office/officeart/2018/2/layout/IconVerticalSolidList"/>
    <dgm:cxn modelId="{1E4F88CF-8325-4DDA-B092-254E6EC7AC7D}" type="presParOf" srcId="{828F3FFF-2F31-487F-BD6A-A615F4A16084}" destId="{BE4AAA7C-33A8-4078-9A35-00EF85199C27}" srcOrd="2" destOrd="0" presId="urn:microsoft.com/office/officeart/2018/2/layout/IconVerticalSolidList"/>
    <dgm:cxn modelId="{3E42DEB1-ABA1-4985-A635-EEEE5D049622}" type="presParOf" srcId="{BE4AAA7C-33A8-4078-9A35-00EF85199C27}" destId="{9ABEB37C-AEFE-4142-87F2-E2BBA840F60D}" srcOrd="0" destOrd="0" presId="urn:microsoft.com/office/officeart/2018/2/layout/IconVerticalSolidList"/>
    <dgm:cxn modelId="{F1D0CD0E-777C-4BC7-B3D5-D0E50C8B752B}" type="presParOf" srcId="{BE4AAA7C-33A8-4078-9A35-00EF85199C27}" destId="{C669C928-4EFD-410A-BAA3-7C76B91C953F}" srcOrd="1" destOrd="0" presId="urn:microsoft.com/office/officeart/2018/2/layout/IconVerticalSolidList"/>
    <dgm:cxn modelId="{2EE9288B-0DEB-4FDD-B163-8C3771DAF8AF}" type="presParOf" srcId="{BE4AAA7C-33A8-4078-9A35-00EF85199C27}" destId="{2EE20E74-0880-4256-9065-16294159F310}" srcOrd="2" destOrd="0" presId="urn:microsoft.com/office/officeart/2018/2/layout/IconVerticalSolidList"/>
    <dgm:cxn modelId="{F4F2723B-D94A-4A6A-AA91-95BDACC06988}" type="presParOf" srcId="{BE4AAA7C-33A8-4078-9A35-00EF85199C27}" destId="{A395E8D5-3ABD-45E3-AFF7-0E9BF438A0FB}" srcOrd="3" destOrd="0" presId="urn:microsoft.com/office/officeart/2018/2/layout/IconVerticalSolidList"/>
    <dgm:cxn modelId="{70ECA7BA-BF4C-489B-B475-FE534F6702F0}" type="presParOf" srcId="{828F3FFF-2F31-487F-BD6A-A615F4A16084}" destId="{5A9CC94E-ECAF-4AC9-AC5E-242D9B99DCDE}" srcOrd="3" destOrd="0" presId="urn:microsoft.com/office/officeart/2018/2/layout/IconVerticalSolidList"/>
    <dgm:cxn modelId="{94B95F34-D81A-4A41-905A-742BAC9796CB}" type="presParOf" srcId="{828F3FFF-2F31-487F-BD6A-A615F4A16084}" destId="{FDDB6B54-69F4-4C4B-A5C3-2A1C910F7B83}" srcOrd="4" destOrd="0" presId="urn:microsoft.com/office/officeart/2018/2/layout/IconVerticalSolidList"/>
    <dgm:cxn modelId="{A4A5FAFA-F25B-4656-86EF-F737FCFD4C6E}" type="presParOf" srcId="{FDDB6B54-69F4-4C4B-A5C3-2A1C910F7B83}" destId="{FC776DF1-5528-4791-A1BF-620ADDAE48E6}" srcOrd="0" destOrd="0" presId="urn:microsoft.com/office/officeart/2018/2/layout/IconVerticalSolidList"/>
    <dgm:cxn modelId="{10CEEB2E-5206-46EA-B9F6-1D20702DBD58}" type="presParOf" srcId="{FDDB6B54-69F4-4C4B-A5C3-2A1C910F7B83}" destId="{E9762C47-D092-4D9A-BA55-216135370D98}" srcOrd="1" destOrd="0" presId="urn:microsoft.com/office/officeart/2018/2/layout/IconVerticalSolidList"/>
    <dgm:cxn modelId="{F0AC4239-4898-481F-8154-890519C99646}" type="presParOf" srcId="{FDDB6B54-69F4-4C4B-A5C3-2A1C910F7B83}" destId="{CBC8BDBB-EEE9-4734-B087-60A064BDFCCC}" srcOrd="2" destOrd="0" presId="urn:microsoft.com/office/officeart/2018/2/layout/IconVerticalSolidList"/>
    <dgm:cxn modelId="{7A98D063-6725-40BA-AE0A-8C3E0779FA63}" type="presParOf" srcId="{FDDB6B54-69F4-4C4B-A5C3-2A1C910F7B83}" destId="{2A6D3C3E-892A-40A2-96CA-1A42208B045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9A1267-3A01-4806-9546-830D0123D6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B5FE83B-8CE5-4BD2-888A-19BE9EBDC333}">
      <dgm:prSet custT="1"/>
      <dgm:spPr/>
      <dgm:t>
        <a:bodyPr/>
        <a:lstStyle/>
        <a:p>
          <a:pPr>
            <a:lnSpc>
              <a:spcPct val="100000"/>
            </a:lnSpc>
          </a:pPr>
          <a:r>
            <a:rPr lang="en-US" sz="1800" dirty="0"/>
            <a:t>1. Quality cultural services for Lithuanian residents are available evenly regardless of their place of residence.</a:t>
          </a:r>
        </a:p>
      </dgm:t>
    </dgm:pt>
    <dgm:pt modelId="{E33D32C6-6D7B-4757-B5B1-3B8B6336C4CB}" type="parTrans" cxnId="{48FF3AEE-B0A5-4F9C-9C9B-2A327A6BAF0C}">
      <dgm:prSet/>
      <dgm:spPr/>
      <dgm:t>
        <a:bodyPr/>
        <a:lstStyle/>
        <a:p>
          <a:endParaRPr lang="en-US"/>
        </a:p>
      </dgm:t>
    </dgm:pt>
    <dgm:pt modelId="{C33F3664-AFED-44D1-BB36-BA75DDB638B6}" type="sibTrans" cxnId="{48FF3AEE-B0A5-4F9C-9C9B-2A327A6BAF0C}">
      <dgm:prSet/>
      <dgm:spPr/>
      <dgm:t>
        <a:bodyPr/>
        <a:lstStyle/>
        <a:p>
          <a:endParaRPr lang="en-US"/>
        </a:p>
      </dgm:t>
    </dgm:pt>
    <dgm:pt modelId="{268D616C-B023-4DA5-9560-6C7654070B42}">
      <dgm:prSet custT="1"/>
      <dgm:spPr/>
      <dgm:t>
        <a:bodyPr/>
        <a:lstStyle/>
        <a:p>
          <a:pPr>
            <a:lnSpc>
              <a:spcPct val="100000"/>
            </a:lnSpc>
          </a:pPr>
          <a:r>
            <a:rPr lang="en-US" sz="2000" dirty="0"/>
            <a:t>2. Cities act as vibrant cultural foci. Their dynamic cultural life contributes to the attractiveness of the regions.</a:t>
          </a:r>
        </a:p>
      </dgm:t>
    </dgm:pt>
    <dgm:pt modelId="{99DF5F69-96DC-4910-ACFB-A1AD17134938}" type="parTrans" cxnId="{DCB980A3-52A6-415F-8B88-8C8F01EC5CB9}">
      <dgm:prSet/>
      <dgm:spPr/>
      <dgm:t>
        <a:bodyPr/>
        <a:lstStyle/>
        <a:p>
          <a:endParaRPr lang="en-US"/>
        </a:p>
      </dgm:t>
    </dgm:pt>
    <dgm:pt modelId="{09D4C6F7-AB69-430A-86AB-B3240B060D55}" type="sibTrans" cxnId="{DCB980A3-52A6-415F-8B88-8C8F01EC5CB9}">
      <dgm:prSet/>
      <dgm:spPr/>
      <dgm:t>
        <a:bodyPr/>
        <a:lstStyle/>
        <a:p>
          <a:endParaRPr lang="en-US"/>
        </a:p>
      </dgm:t>
    </dgm:pt>
    <dgm:pt modelId="{C27BBF6A-7C94-4EA7-B09A-533B93004C1E}">
      <dgm:prSet custT="1"/>
      <dgm:spPr/>
      <dgm:t>
        <a:bodyPr/>
        <a:lstStyle/>
        <a:p>
          <a:pPr>
            <a:lnSpc>
              <a:spcPct val="100000"/>
            </a:lnSpc>
          </a:pPr>
          <a:r>
            <a:rPr lang="en-US" sz="1600" dirty="0"/>
            <a:t>3. People working in the cultural sector and those who create culture are rewarded for their work. The jobs in the sector are competitive, creating opportunities for creativity and professional development.</a:t>
          </a:r>
        </a:p>
      </dgm:t>
    </dgm:pt>
    <dgm:pt modelId="{E4378067-92F8-4DA7-950D-7755C6DC59AA}" type="parTrans" cxnId="{428C780B-E352-48B6-954C-A7EDFA5BE831}">
      <dgm:prSet/>
      <dgm:spPr/>
      <dgm:t>
        <a:bodyPr/>
        <a:lstStyle/>
        <a:p>
          <a:endParaRPr lang="en-US"/>
        </a:p>
      </dgm:t>
    </dgm:pt>
    <dgm:pt modelId="{DFF17BF8-C05E-416E-A105-16A4579564AA}" type="sibTrans" cxnId="{428C780B-E352-48B6-954C-A7EDFA5BE831}">
      <dgm:prSet/>
      <dgm:spPr/>
      <dgm:t>
        <a:bodyPr/>
        <a:lstStyle/>
        <a:p>
          <a:endParaRPr lang="en-US"/>
        </a:p>
      </dgm:t>
    </dgm:pt>
    <dgm:pt modelId="{42207905-67F2-499E-A5CB-7747D4432097}" type="pres">
      <dgm:prSet presAssocID="{239A1267-3A01-4806-9546-830D0123D6DA}" presName="root" presStyleCnt="0">
        <dgm:presLayoutVars>
          <dgm:dir/>
          <dgm:resizeHandles val="exact"/>
        </dgm:presLayoutVars>
      </dgm:prSet>
      <dgm:spPr/>
    </dgm:pt>
    <dgm:pt modelId="{25558D53-A073-4ECB-BC30-944217E25088}" type="pres">
      <dgm:prSet presAssocID="{DB5FE83B-8CE5-4BD2-888A-19BE9EBDC333}" presName="compNode" presStyleCnt="0"/>
      <dgm:spPr/>
    </dgm:pt>
    <dgm:pt modelId="{503D33F0-B366-450C-BF4B-BBFFD9A64DCC}" type="pres">
      <dgm:prSet presAssocID="{DB5FE83B-8CE5-4BD2-888A-19BE9EBDC333}" presName="bgRect" presStyleLbl="bgShp" presStyleIdx="0" presStyleCnt="3"/>
      <dgm:spPr/>
    </dgm:pt>
    <dgm:pt modelId="{EA010885-91E4-46FB-A4AA-067E3F90336C}" type="pres">
      <dgm:prSet presAssocID="{DB5FE83B-8CE5-4BD2-888A-19BE9EBDC3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9173F08B-8F06-4FD0-BB45-4996FD31DE93}" type="pres">
      <dgm:prSet presAssocID="{DB5FE83B-8CE5-4BD2-888A-19BE9EBDC333}" presName="spaceRect" presStyleCnt="0"/>
      <dgm:spPr/>
    </dgm:pt>
    <dgm:pt modelId="{FF9C4AE0-AF7D-43DA-A4C2-3CA8604DAE5F}" type="pres">
      <dgm:prSet presAssocID="{DB5FE83B-8CE5-4BD2-888A-19BE9EBDC333}" presName="parTx" presStyleLbl="revTx" presStyleIdx="0" presStyleCnt="3">
        <dgm:presLayoutVars>
          <dgm:chMax val="0"/>
          <dgm:chPref val="0"/>
        </dgm:presLayoutVars>
      </dgm:prSet>
      <dgm:spPr/>
    </dgm:pt>
    <dgm:pt modelId="{71EAE9B5-04DD-450E-8DDA-12F47081ED33}" type="pres">
      <dgm:prSet presAssocID="{C33F3664-AFED-44D1-BB36-BA75DDB638B6}" presName="sibTrans" presStyleCnt="0"/>
      <dgm:spPr/>
    </dgm:pt>
    <dgm:pt modelId="{CC4875FB-8F5B-4C9D-B5E0-3EE00BF00CD6}" type="pres">
      <dgm:prSet presAssocID="{268D616C-B023-4DA5-9560-6C7654070B42}" presName="compNode" presStyleCnt="0"/>
      <dgm:spPr/>
    </dgm:pt>
    <dgm:pt modelId="{65933271-0DCA-47DC-8377-F00A155A70EC}" type="pres">
      <dgm:prSet presAssocID="{268D616C-B023-4DA5-9560-6C7654070B42}" presName="bgRect" presStyleLbl="bgShp" presStyleIdx="1" presStyleCnt="3"/>
      <dgm:spPr/>
    </dgm:pt>
    <dgm:pt modelId="{01F191DF-DA04-4E4D-8782-EAD09D0D9E4F}" type="pres">
      <dgm:prSet presAssocID="{268D616C-B023-4DA5-9560-6C7654070B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sia"/>
        </a:ext>
      </dgm:extLst>
    </dgm:pt>
    <dgm:pt modelId="{BD7855C5-383F-4930-B1CD-1B4902B7AD2E}" type="pres">
      <dgm:prSet presAssocID="{268D616C-B023-4DA5-9560-6C7654070B42}" presName="spaceRect" presStyleCnt="0"/>
      <dgm:spPr/>
    </dgm:pt>
    <dgm:pt modelId="{8198A06A-04D7-4605-A839-D5F102B8A4D8}" type="pres">
      <dgm:prSet presAssocID="{268D616C-B023-4DA5-9560-6C7654070B42}" presName="parTx" presStyleLbl="revTx" presStyleIdx="1" presStyleCnt="3">
        <dgm:presLayoutVars>
          <dgm:chMax val="0"/>
          <dgm:chPref val="0"/>
        </dgm:presLayoutVars>
      </dgm:prSet>
      <dgm:spPr/>
    </dgm:pt>
    <dgm:pt modelId="{5FC76C2E-C0A4-4B17-AAED-BF50905E4FF1}" type="pres">
      <dgm:prSet presAssocID="{09D4C6F7-AB69-430A-86AB-B3240B060D55}" presName="sibTrans" presStyleCnt="0"/>
      <dgm:spPr/>
    </dgm:pt>
    <dgm:pt modelId="{F9FF2EE2-9322-4B48-9F42-7F9828949A8F}" type="pres">
      <dgm:prSet presAssocID="{C27BBF6A-7C94-4EA7-B09A-533B93004C1E}" presName="compNode" presStyleCnt="0"/>
      <dgm:spPr/>
    </dgm:pt>
    <dgm:pt modelId="{299FAA07-8E60-44C4-90E1-EAD3817AA4F1}" type="pres">
      <dgm:prSet presAssocID="{C27BBF6A-7C94-4EA7-B09A-533B93004C1E}" presName="bgRect" presStyleLbl="bgShp" presStyleIdx="2" presStyleCnt="3"/>
      <dgm:spPr/>
    </dgm:pt>
    <dgm:pt modelId="{07E07992-94E6-48FD-AFB4-8927D53DFA21}" type="pres">
      <dgm:prSet presAssocID="{C27BBF6A-7C94-4EA7-B09A-533B93004C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5A50BAD0-71B7-4A03-AEA0-DE16B3E9C334}" type="pres">
      <dgm:prSet presAssocID="{C27BBF6A-7C94-4EA7-B09A-533B93004C1E}" presName="spaceRect" presStyleCnt="0"/>
      <dgm:spPr/>
    </dgm:pt>
    <dgm:pt modelId="{8DFB3ECC-69C0-4C6A-8D0E-884FA6CB5A93}" type="pres">
      <dgm:prSet presAssocID="{C27BBF6A-7C94-4EA7-B09A-533B93004C1E}" presName="parTx" presStyleLbl="revTx" presStyleIdx="2" presStyleCnt="3">
        <dgm:presLayoutVars>
          <dgm:chMax val="0"/>
          <dgm:chPref val="0"/>
        </dgm:presLayoutVars>
      </dgm:prSet>
      <dgm:spPr/>
    </dgm:pt>
  </dgm:ptLst>
  <dgm:cxnLst>
    <dgm:cxn modelId="{428C780B-E352-48B6-954C-A7EDFA5BE831}" srcId="{239A1267-3A01-4806-9546-830D0123D6DA}" destId="{C27BBF6A-7C94-4EA7-B09A-533B93004C1E}" srcOrd="2" destOrd="0" parTransId="{E4378067-92F8-4DA7-950D-7755C6DC59AA}" sibTransId="{DFF17BF8-C05E-416E-A105-16A4579564AA}"/>
    <dgm:cxn modelId="{489FFA85-2961-4C1F-945E-1946DF069270}" type="presOf" srcId="{239A1267-3A01-4806-9546-830D0123D6DA}" destId="{42207905-67F2-499E-A5CB-7747D4432097}" srcOrd="0" destOrd="0" presId="urn:microsoft.com/office/officeart/2018/2/layout/IconVerticalSolidList"/>
    <dgm:cxn modelId="{84F93392-CD63-46A6-8E4A-3C277D76E811}" type="presOf" srcId="{268D616C-B023-4DA5-9560-6C7654070B42}" destId="{8198A06A-04D7-4605-A839-D5F102B8A4D8}" srcOrd="0" destOrd="0" presId="urn:microsoft.com/office/officeart/2018/2/layout/IconVerticalSolidList"/>
    <dgm:cxn modelId="{DCB980A3-52A6-415F-8B88-8C8F01EC5CB9}" srcId="{239A1267-3A01-4806-9546-830D0123D6DA}" destId="{268D616C-B023-4DA5-9560-6C7654070B42}" srcOrd="1" destOrd="0" parTransId="{99DF5F69-96DC-4910-ACFB-A1AD17134938}" sibTransId="{09D4C6F7-AB69-430A-86AB-B3240B060D55}"/>
    <dgm:cxn modelId="{27266CC8-A8EA-4109-958E-CE905E6667F3}" type="presOf" srcId="{DB5FE83B-8CE5-4BD2-888A-19BE9EBDC333}" destId="{FF9C4AE0-AF7D-43DA-A4C2-3CA8604DAE5F}" srcOrd="0" destOrd="0" presId="urn:microsoft.com/office/officeart/2018/2/layout/IconVerticalSolidList"/>
    <dgm:cxn modelId="{48FF3AEE-B0A5-4F9C-9C9B-2A327A6BAF0C}" srcId="{239A1267-3A01-4806-9546-830D0123D6DA}" destId="{DB5FE83B-8CE5-4BD2-888A-19BE9EBDC333}" srcOrd="0" destOrd="0" parTransId="{E33D32C6-6D7B-4757-B5B1-3B8B6336C4CB}" sibTransId="{C33F3664-AFED-44D1-BB36-BA75DDB638B6}"/>
    <dgm:cxn modelId="{3ABF2DF7-D4ED-4412-B1D4-46FD9AFCFB5D}" type="presOf" srcId="{C27BBF6A-7C94-4EA7-B09A-533B93004C1E}" destId="{8DFB3ECC-69C0-4C6A-8D0E-884FA6CB5A93}" srcOrd="0" destOrd="0" presId="urn:microsoft.com/office/officeart/2018/2/layout/IconVerticalSolidList"/>
    <dgm:cxn modelId="{8B0245F5-3D04-4AA2-9F81-DC77F70A1569}" type="presParOf" srcId="{42207905-67F2-499E-A5CB-7747D4432097}" destId="{25558D53-A073-4ECB-BC30-944217E25088}" srcOrd="0" destOrd="0" presId="urn:microsoft.com/office/officeart/2018/2/layout/IconVerticalSolidList"/>
    <dgm:cxn modelId="{356635C5-9FD7-4670-B886-000954E9F40B}" type="presParOf" srcId="{25558D53-A073-4ECB-BC30-944217E25088}" destId="{503D33F0-B366-450C-BF4B-BBFFD9A64DCC}" srcOrd="0" destOrd="0" presId="urn:microsoft.com/office/officeart/2018/2/layout/IconVerticalSolidList"/>
    <dgm:cxn modelId="{F57A6CED-1BDC-40B0-B6FB-A19FB363499A}" type="presParOf" srcId="{25558D53-A073-4ECB-BC30-944217E25088}" destId="{EA010885-91E4-46FB-A4AA-067E3F90336C}" srcOrd="1" destOrd="0" presId="urn:microsoft.com/office/officeart/2018/2/layout/IconVerticalSolidList"/>
    <dgm:cxn modelId="{72E708E5-09E0-4EDB-8D1F-684EDB16ACAF}" type="presParOf" srcId="{25558D53-A073-4ECB-BC30-944217E25088}" destId="{9173F08B-8F06-4FD0-BB45-4996FD31DE93}" srcOrd="2" destOrd="0" presId="urn:microsoft.com/office/officeart/2018/2/layout/IconVerticalSolidList"/>
    <dgm:cxn modelId="{B0D246DD-CE70-4472-8D70-937C48A901D9}" type="presParOf" srcId="{25558D53-A073-4ECB-BC30-944217E25088}" destId="{FF9C4AE0-AF7D-43DA-A4C2-3CA8604DAE5F}" srcOrd="3" destOrd="0" presId="urn:microsoft.com/office/officeart/2018/2/layout/IconVerticalSolidList"/>
    <dgm:cxn modelId="{FB03291C-46F8-48DF-97A7-5F2147507FC5}" type="presParOf" srcId="{42207905-67F2-499E-A5CB-7747D4432097}" destId="{71EAE9B5-04DD-450E-8DDA-12F47081ED33}" srcOrd="1" destOrd="0" presId="urn:microsoft.com/office/officeart/2018/2/layout/IconVerticalSolidList"/>
    <dgm:cxn modelId="{6CAC6489-A67E-4170-B0A5-FCC63BAF4773}" type="presParOf" srcId="{42207905-67F2-499E-A5CB-7747D4432097}" destId="{CC4875FB-8F5B-4C9D-B5E0-3EE00BF00CD6}" srcOrd="2" destOrd="0" presId="urn:microsoft.com/office/officeart/2018/2/layout/IconVerticalSolidList"/>
    <dgm:cxn modelId="{882163F9-AD39-4C7B-9394-36A32C1B22FF}" type="presParOf" srcId="{CC4875FB-8F5B-4C9D-B5E0-3EE00BF00CD6}" destId="{65933271-0DCA-47DC-8377-F00A155A70EC}" srcOrd="0" destOrd="0" presId="urn:microsoft.com/office/officeart/2018/2/layout/IconVerticalSolidList"/>
    <dgm:cxn modelId="{7EA1AAC5-075E-48C3-BCFE-99DD38B8D88F}" type="presParOf" srcId="{CC4875FB-8F5B-4C9D-B5E0-3EE00BF00CD6}" destId="{01F191DF-DA04-4E4D-8782-EAD09D0D9E4F}" srcOrd="1" destOrd="0" presId="urn:microsoft.com/office/officeart/2018/2/layout/IconVerticalSolidList"/>
    <dgm:cxn modelId="{26A80D08-E01F-464C-BDD3-A3062D0240B5}" type="presParOf" srcId="{CC4875FB-8F5B-4C9D-B5E0-3EE00BF00CD6}" destId="{BD7855C5-383F-4930-B1CD-1B4902B7AD2E}" srcOrd="2" destOrd="0" presId="urn:microsoft.com/office/officeart/2018/2/layout/IconVerticalSolidList"/>
    <dgm:cxn modelId="{E503485B-E7D4-4D0E-9D76-76D50198DD60}" type="presParOf" srcId="{CC4875FB-8F5B-4C9D-B5E0-3EE00BF00CD6}" destId="{8198A06A-04D7-4605-A839-D5F102B8A4D8}" srcOrd="3" destOrd="0" presId="urn:microsoft.com/office/officeart/2018/2/layout/IconVerticalSolidList"/>
    <dgm:cxn modelId="{767195FA-E66A-4218-A2C2-897D19A8C00C}" type="presParOf" srcId="{42207905-67F2-499E-A5CB-7747D4432097}" destId="{5FC76C2E-C0A4-4B17-AAED-BF50905E4FF1}" srcOrd="3" destOrd="0" presId="urn:microsoft.com/office/officeart/2018/2/layout/IconVerticalSolidList"/>
    <dgm:cxn modelId="{E71154E0-3B0C-4464-A26C-44D88FB33D11}" type="presParOf" srcId="{42207905-67F2-499E-A5CB-7747D4432097}" destId="{F9FF2EE2-9322-4B48-9F42-7F9828949A8F}" srcOrd="4" destOrd="0" presId="urn:microsoft.com/office/officeart/2018/2/layout/IconVerticalSolidList"/>
    <dgm:cxn modelId="{FEFC2B0B-C30E-4F4E-8263-3B10485FC591}" type="presParOf" srcId="{F9FF2EE2-9322-4B48-9F42-7F9828949A8F}" destId="{299FAA07-8E60-44C4-90E1-EAD3817AA4F1}" srcOrd="0" destOrd="0" presId="urn:microsoft.com/office/officeart/2018/2/layout/IconVerticalSolidList"/>
    <dgm:cxn modelId="{45B2FB10-505F-4C40-9839-EE4B50EBBD07}" type="presParOf" srcId="{F9FF2EE2-9322-4B48-9F42-7F9828949A8F}" destId="{07E07992-94E6-48FD-AFB4-8927D53DFA21}" srcOrd="1" destOrd="0" presId="urn:microsoft.com/office/officeart/2018/2/layout/IconVerticalSolidList"/>
    <dgm:cxn modelId="{107AAEBA-17A8-40EC-BB83-DAFAB27E3E15}" type="presParOf" srcId="{F9FF2EE2-9322-4B48-9F42-7F9828949A8F}" destId="{5A50BAD0-71B7-4A03-AEA0-DE16B3E9C334}" srcOrd="2" destOrd="0" presId="urn:microsoft.com/office/officeart/2018/2/layout/IconVerticalSolidList"/>
    <dgm:cxn modelId="{522D47C4-BE4B-4A8A-A051-CDFBB8B2BBD9}" type="presParOf" srcId="{F9FF2EE2-9322-4B48-9F42-7F9828949A8F}" destId="{8DFB3ECC-69C0-4C6A-8D0E-884FA6CB5A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2280AE-ADCD-426B-A471-603E2E8E06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8AE24DB-724D-4112-AA86-769A95EF99CE}">
      <dgm:prSet/>
      <dgm:spPr/>
      <dgm:t>
        <a:bodyPr/>
        <a:lstStyle/>
        <a:p>
          <a:r>
            <a:rPr lang="en-US"/>
            <a:t>Cultural activities involve the population, provide opportunities to develop their cultural and creative abilities, and enrich their personality.</a:t>
          </a:r>
        </a:p>
      </dgm:t>
    </dgm:pt>
    <dgm:pt modelId="{048F68D2-1680-4572-8682-CA5BA20C2615}" type="parTrans" cxnId="{D13C29E5-FFCD-48ED-AA50-90A15771F478}">
      <dgm:prSet/>
      <dgm:spPr/>
      <dgm:t>
        <a:bodyPr/>
        <a:lstStyle/>
        <a:p>
          <a:endParaRPr lang="en-US"/>
        </a:p>
      </dgm:t>
    </dgm:pt>
    <dgm:pt modelId="{2A38CF22-D360-4300-B2DF-4FA3106B7EBC}" type="sibTrans" cxnId="{D13C29E5-FFCD-48ED-AA50-90A15771F478}">
      <dgm:prSet/>
      <dgm:spPr/>
      <dgm:t>
        <a:bodyPr/>
        <a:lstStyle/>
        <a:p>
          <a:endParaRPr lang="en-US"/>
        </a:p>
      </dgm:t>
    </dgm:pt>
    <dgm:pt modelId="{0E339741-3E87-4642-8BAE-CFE6FBCD0D95}">
      <dgm:prSet/>
      <dgm:spPr/>
      <dgm:t>
        <a:bodyPr/>
        <a:lstStyle/>
        <a:p>
          <a:r>
            <a:rPr lang="en-US"/>
            <a:t>Cultural activities reinforce public solidarity. Society actively participates in public discourse, preserving, memorizing and actualizing its history, creating and strengthening the identity and traditions of multicultural Lithuania.</a:t>
          </a:r>
        </a:p>
      </dgm:t>
    </dgm:pt>
    <dgm:pt modelId="{77811EED-224F-4876-A365-6A2BFDD873BB}" type="parTrans" cxnId="{38E04EA8-B1D8-471F-B10E-F7E8FCCA071F}">
      <dgm:prSet/>
      <dgm:spPr/>
      <dgm:t>
        <a:bodyPr/>
        <a:lstStyle/>
        <a:p>
          <a:endParaRPr lang="en-US"/>
        </a:p>
      </dgm:t>
    </dgm:pt>
    <dgm:pt modelId="{8FAC4992-A038-4F5E-A58D-C139696C5212}" type="sibTrans" cxnId="{38E04EA8-B1D8-471F-B10E-F7E8FCCA071F}">
      <dgm:prSet/>
      <dgm:spPr/>
      <dgm:t>
        <a:bodyPr/>
        <a:lstStyle/>
        <a:p>
          <a:endParaRPr lang="en-US"/>
        </a:p>
      </dgm:t>
    </dgm:pt>
    <dgm:pt modelId="{4443B076-57F1-4F3F-93FB-F31A3A5D9CB1}">
      <dgm:prSet/>
      <dgm:spPr/>
      <dgm:t>
        <a:bodyPr/>
        <a:lstStyle/>
        <a:p>
          <a:r>
            <a:rPr lang="en-US"/>
            <a:t>Cultural activities involve people of different ages and sexes and people from different social groups.</a:t>
          </a:r>
        </a:p>
      </dgm:t>
    </dgm:pt>
    <dgm:pt modelId="{34856B39-2DC3-4099-941E-AE595428CA5A}" type="parTrans" cxnId="{6062E286-3013-441A-AA19-21D850878FAF}">
      <dgm:prSet/>
      <dgm:spPr/>
      <dgm:t>
        <a:bodyPr/>
        <a:lstStyle/>
        <a:p>
          <a:endParaRPr lang="en-US"/>
        </a:p>
      </dgm:t>
    </dgm:pt>
    <dgm:pt modelId="{3687F973-5AA6-4F9D-AE79-02198C7B9587}" type="sibTrans" cxnId="{6062E286-3013-441A-AA19-21D850878FAF}">
      <dgm:prSet/>
      <dgm:spPr/>
      <dgm:t>
        <a:bodyPr/>
        <a:lstStyle/>
        <a:p>
          <a:endParaRPr lang="en-US"/>
        </a:p>
      </dgm:t>
    </dgm:pt>
    <dgm:pt modelId="{683825A9-C386-4378-A1D9-11BC2399E711}">
      <dgm:prSet/>
      <dgm:spPr/>
      <dgm:t>
        <a:bodyPr/>
        <a:lstStyle/>
        <a:p>
          <a:r>
            <a:rPr lang="en-US"/>
            <a:t>The use of cultural resources is envisaged in other sectoral policies, creating added value in them.</a:t>
          </a:r>
        </a:p>
      </dgm:t>
    </dgm:pt>
    <dgm:pt modelId="{DECCC9DC-74C9-425E-9991-3655069C279E}" type="parTrans" cxnId="{9DF44E94-AF42-44F8-9C51-851557F30E48}">
      <dgm:prSet/>
      <dgm:spPr/>
      <dgm:t>
        <a:bodyPr/>
        <a:lstStyle/>
        <a:p>
          <a:endParaRPr lang="en-US"/>
        </a:p>
      </dgm:t>
    </dgm:pt>
    <dgm:pt modelId="{0AC0709D-21E4-4012-A96E-1CDF3BFBE97F}" type="sibTrans" cxnId="{9DF44E94-AF42-44F8-9C51-851557F30E48}">
      <dgm:prSet/>
      <dgm:spPr/>
      <dgm:t>
        <a:bodyPr/>
        <a:lstStyle/>
        <a:p>
          <a:endParaRPr lang="en-US"/>
        </a:p>
      </dgm:t>
    </dgm:pt>
    <dgm:pt modelId="{BC7F56F9-15DA-4DF5-B365-BB3DDEDD6EC9}" type="pres">
      <dgm:prSet presAssocID="{7C2280AE-ADCD-426B-A471-603E2E8E0675}" presName="root" presStyleCnt="0">
        <dgm:presLayoutVars>
          <dgm:dir/>
          <dgm:resizeHandles val="exact"/>
        </dgm:presLayoutVars>
      </dgm:prSet>
      <dgm:spPr/>
    </dgm:pt>
    <dgm:pt modelId="{CBC136B0-EE2E-496C-84F5-755F5546FD42}" type="pres">
      <dgm:prSet presAssocID="{C8AE24DB-724D-4112-AA86-769A95EF99CE}" presName="compNode" presStyleCnt="0"/>
      <dgm:spPr/>
    </dgm:pt>
    <dgm:pt modelId="{EE7FFA7A-56B8-41CB-B81B-5084D3533632}" type="pres">
      <dgm:prSet presAssocID="{C8AE24DB-724D-4112-AA86-769A95EF99CE}" presName="bgRect" presStyleLbl="bgShp" presStyleIdx="0" presStyleCnt="4"/>
      <dgm:spPr/>
    </dgm:pt>
    <dgm:pt modelId="{50EF7D0D-3A69-4577-B054-3ACD65D19D6E}" type="pres">
      <dgm:prSet presAssocID="{C8AE24DB-724D-4112-AA86-769A95EF99C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58271919-408A-4408-8762-A02A45DFC740}" type="pres">
      <dgm:prSet presAssocID="{C8AE24DB-724D-4112-AA86-769A95EF99CE}" presName="spaceRect" presStyleCnt="0"/>
      <dgm:spPr/>
    </dgm:pt>
    <dgm:pt modelId="{13B7D62C-09BB-4F1A-808E-8BBD7609D74E}" type="pres">
      <dgm:prSet presAssocID="{C8AE24DB-724D-4112-AA86-769A95EF99CE}" presName="parTx" presStyleLbl="revTx" presStyleIdx="0" presStyleCnt="4">
        <dgm:presLayoutVars>
          <dgm:chMax val="0"/>
          <dgm:chPref val="0"/>
        </dgm:presLayoutVars>
      </dgm:prSet>
      <dgm:spPr/>
    </dgm:pt>
    <dgm:pt modelId="{CF509512-E568-4E71-9813-02974AA8401E}" type="pres">
      <dgm:prSet presAssocID="{2A38CF22-D360-4300-B2DF-4FA3106B7EBC}" presName="sibTrans" presStyleCnt="0"/>
      <dgm:spPr/>
    </dgm:pt>
    <dgm:pt modelId="{DC093BC9-ECC0-49F6-9D37-4E4A5B11F80D}" type="pres">
      <dgm:prSet presAssocID="{0E339741-3E87-4642-8BAE-CFE6FBCD0D95}" presName="compNode" presStyleCnt="0"/>
      <dgm:spPr/>
    </dgm:pt>
    <dgm:pt modelId="{93439D32-B077-43AB-825E-F00CDA88D895}" type="pres">
      <dgm:prSet presAssocID="{0E339741-3E87-4642-8BAE-CFE6FBCD0D95}" presName="bgRect" presStyleLbl="bgShp" presStyleIdx="1" presStyleCnt="4"/>
      <dgm:spPr/>
    </dgm:pt>
    <dgm:pt modelId="{626D7FAB-4404-479A-8F44-487DE6BFAE7E}" type="pres">
      <dgm:prSet presAssocID="{0E339741-3E87-4642-8BAE-CFE6FBCD0D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CBDD9913-3CF9-42D4-A44C-12711801C4F2}" type="pres">
      <dgm:prSet presAssocID="{0E339741-3E87-4642-8BAE-CFE6FBCD0D95}" presName="spaceRect" presStyleCnt="0"/>
      <dgm:spPr/>
    </dgm:pt>
    <dgm:pt modelId="{C04D70B8-55AD-4AA0-BA5A-14A29CE9EC79}" type="pres">
      <dgm:prSet presAssocID="{0E339741-3E87-4642-8BAE-CFE6FBCD0D95}" presName="parTx" presStyleLbl="revTx" presStyleIdx="1" presStyleCnt="4">
        <dgm:presLayoutVars>
          <dgm:chMax val="0"/>
          <dgm:chPref val="0"/>
        </dgm:presLayoutVars>
      </dgm:prSet>
      <dgm:spPr/>
    </dgm:pt>
    <dgm:pt modelId="{F9FDAC6A-B72F-4064-90C9-11C33093D43E}" type="pres">
      <dgm:prSet presAssocID="{8FAC4992-A038-4F5E-A58D-C139696C5212}" presName="sibTrans" presStyleCnt="0"/>
      <dgm:spPr/>
    </dgm:pt>
    <dgm:pt modelId="{5E57FAC3-D548-4B2F-8671-0CC79F47EF35}" type="pres">
      <dgm:prSet presAssocID="{4443B076-57F1-4F3F-93FB-F31A3A5D9CB1}" presName="compNode" presStyleCnt="0"/>
      <dgm:spPr/>
    </dgm:pt>
    <dgm:pt modelId="{386B76F9-73D3-471B-AF64-FCDB34339811}" type="pres">
      <dgm:prSet presAssocID="{4443B076-57F1-4F3F-93FB-F31A3A5D9CB1}" presName="bgRect" presStyleLbl="bgShp" presStyleIdx="2" presStyleCnt="4"/>
      <dgm:spPr/>
    </dgm:pt>
    <dgm:pt modelId="{B2359814-FC21-419F-BEAA-1472A36E45E7}" type="pres">
      <dgm:prSet presAssocID="{4443B076-57F1-4F3F-93FB-F31A3A5D9C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ildren"/>
        </a:ext>
      </dgm:extLst>
    </dgm:pt>
    <dgm:pt modelId="{908386FE-7A5F-4198-8974-EC62286B710E}" type="pres">
      <dgm:prSet presAssocID="{4443B076-57F1-4F3F-93FB-F31A3A5D9CB1}" presName="spaceRect" presStyleCnt="0"/>
      <dgm:spPr/>
    </dgm:pt>
    <dgm:pt modelId="{34C68441-8F25-4437-9B93-F4D7658640E3}" type="pres">
      <dgm:prSet presAssocID="{4443B076-57F1-4F3F-93FB-F31A3A5D9CB1}" presName="parTx" presStyleLbl="revTx" presStyleIdx="2" presStyleCnt="4">
        <dgm:presLayoutVars>
          <dgm:chMax val="0"/>
          <dgm:chPref val="0"/>
        </dgm:presLayoutVars>
      </dgm:prSet>
      <dgm:spPr/>
    </dgm:pt>
    <dgm:pt modelId="{4A9200D6-B97A-4EB7-A7C1-908BD298297F}" type="pres">
      <dgm:prSet presAssocID="{3687F973-5AA6-4F9D-AE79-02198C7B9587}" presName="sibTrans" presStyleCnt="0"/>
      <dgm:spPr/>
    </dgm:pt>
    <dgm:pt modelId="{916F63D0-F819-4331-B361-D8A7C55991C3}" type="pres">
      <dgm:prSet presAssocID="{683825A9-C386-4378-A1D9-11BC2399E711}" presName="compNode" presStyleCnt="0"/>
      <dgm:spPr/>
    </dgm:pt>
    <dgm:pt modelId="{31A69FE2-60B1-43C9-98D6-DC1C09210B64}" type="pres">
      <dgm:prSet presAssocID="{683825A9-C386-4378-A1D9-11BC2399E711}" presName="bgRect" presStyleLbl="bgShp" presStyleIdx="3" presStyleCnt="4"/>
      <dgm:spPr/>
    </dgm:pt>
    <dgm:pt modelId="{8304064B-B7DA-45AC-9F98-D3A6420F5062}" type="pres">
      <dgm:prSet presAssocID="{683825A9-C386-4378-A1D9-11BC2399E71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F33FB5B3-4CF7-4D0D-A50B-40C75EF69504}" type="pres">
      <dgm:prSet presAssocID="{683825A9-C386-4378-A1D9-11BC2399E711}" presName="spaceRect" presStyleCnt="0"/>
      <dgm:spPr/>
    </dgm:pt>
    <dgm:pt modelId="{EC8B9919-F2DC-4338-83F2-C7AF47336862}" type="pres">
      <dgm:prSet presAssocID="{683825A9-C386-4378-A1D9-11BC2399E711}" presName="parTx" presStyleLbl="revTx" presStyleIdx="3" presStyleCnt="4">
        <dgm:presLayoutVars>
          <dgm:chMax val="0"/>
          <dgm:chPref val="0"/>
        </dgm:presLayoutVars>
      </dgm:prSet>
      <dgm:spPr/>
    </dgm:pt>
  </dgm:ptLst>
  <dgm:cxnLst>
    <dgm:cxn modelId="{39A44335-1393-4903-8418-04B31C2349AF}" type="presOf" srcId="{C8AE24DB-724D-4112-AA86-769A95EF99CE}" destId="{13B7D62C-09BB-4F1A-808E-8BBD7609D74E}" srcOrd="0" destOrd="0" presId="urn:microsoft.com/office/officeart/2018/2/layout/IconVerticalSolidList"/>
    <dgm:cxn modelId="{7E4C105D-5EE0-4E96-B31C-F7A38E64CA40}" type="presOf" srcId="{0E339741-3E87-4642-8BAE-CFE6FBCD0D95}" destId="{C04D70B8-55AD-4AA0-BA5A-14A29CE9EC79}" srcOrd="0" destOrd="0" presId="urn:microsoft.com/office/officeart/2018/2/layout/IconVerticalSolidList"/>
    <dgm:cxn modelId="{6062E286-3013-441A-AA19-21D850878FAF}" srcId="{7C2280AE-ADCD-426B-A471-603E2E8E0675}" destId="{4443B076-57F1-4F3F-93FB-F31A3A5D9CB1}" srcOrd="2" destOrd="0" parTransId="{34856B39-2DC3-4099-941E-AE595428CA5A}" sibTransId="{3687F973-5AA6-4F9D-AE79-02198C7B9587}"/>
    <dgm:cxn modelId="{9DF44E94-AF42-44F8-9C51-851557F30E48}" srcId="{7C2280AE-ADCD-426B-A471-603E2E8E0675}" destId="{683825A9-C386-4378-A1D9-11BC2399E711}" srcOrd="3" destOrd="0" parTransId="{DECCC9DC-74C9-425E-9991-3655069C279E}" sibTransId="{0AC0709D-21E4-4012-A96E-1CDF3BFBE97F}"/>
    <dgm:cxn modelId="{38E04EA8-B1D8-471F-B10E-F7E8FCCA071F}" srcId="{7C2280AE-ADCD-426B-A471-603E2E8E0675}" destId="{0E339741-3E87-4642-8BAE-CFE6FBCD0D95}" srcOrd="1" destOrd="0" parTransId="{77811EED-224F-4876-A365-6A2BFDD873BB}" sibTransId="{8FAC4992-A038-4F5E-A58D-C139696C5212}"/>
    <dgm:cxn modelId="{4AF5D6C2-997D-40FF-9291-96E6B9BAA444}" type="presOf" srcId="{7C2280AE-ADCD-426B-A471-603E2E8E0675}" destId="{BC7F56F9-15DA-4DF5-B365-BB3DDEDD6EC9}" srcOrd="0" destOrd="0" presId="urn:microsoft.com/office/officeart/2018/2/layout/IconVerticalSolidList"/>
    <dgm:cxn modelId="{BB4061CA-BB8F-456A-8678-06F40094CE30}" type="presOf" srcId="{4443B076-57F1-4F3F-93FB-F31A3A5D9CB1}" destId="{34C68441-8F25-4437-9B93-F4D7658640E3}" srcOrd="0" destOrd="0" presId="urn:microsoft.com/office/officeart/2018/2/layout/IconVerticalSolidList"/>
    <dgm:cxn modelId="{D13C29E5-FFCD-48ED-AA50-90A15771F478}" srcId="{7C2280AE-ADCD-426B-A471-603E2E8E0675}" destId="{C8AE24DB-724D-4112-AA86-769A95EF99CE}" srcOrd="0" destOrd="0" parTransId="{048F68D2-1680-4572-8682-CA5BA20C2615}" sibTransId="{2A38CF22-D360-4300-B2DF-4FA3106B7EBC}"/>
    <dgm:cxn modelId="{70A040EC-AE32-4304-B0D1-6CF3E2761BC2}" type="presOf" srcId="{683825A9-C386-4378-A1D9-11BC2399E711}" destId="{EC8B9919-F2DC-4338-83F2-C7AF47336862}" srcOrd="0" destOrd="0" presId="urn:microsoft.com/office/officeart/2018/2/layout/IconVerticalSolidList"/>
    <dgm:cxn modelId="{8FB05A24-E8AE-4B25-9BDA-FE588520C9D8}" type="presParOf" srcId="{BC7F56F9-15DA-4DF5-B365-BB3DDEDD6EC9}" destId="{CBC136B0-EE2E-496C-84F5-755F5546FD42}" srcOrd="0" destOrd="0" presId="urn:microsoft.com/office/officeart/2018/2/layout/IconVerticalSolidList"/>
    <dgm:cxn modelId="{8B0E375A-40D5-4833-BC7E-B5F238904FEA}" type="presParOf" srcId="{CBC136B0-EE2E-496C-84F5-755F5546FD42}" destId="{EE7FFA7A-56B8-41CB-B81B-5084D3533632}" srcOrd="0" destOrd="0" presId="urn:microsoft.com/office/officeart/2018/2/layout/IconVerticalSolidList"/>
    <dgm:cxn modelId="{394D9882-8B35-44DD-9C8A-637E0F130C02}" type="presParOf" srcId="{CBC136B0-EE2E-496C-84F5-755F5546FD42}" destId="{50EF7D0D-3A69-4577-B054-3ACD65D19D6E}" srcOrd="1" destOrd="0" presId="urn:microsoft.com/office/officeart/2018/2/layout/IconVerticalSolidList"/>
    <dgm:cxn modelId="{D16BD150-4F7B-489F-AAC3-4B96DD54E1E0}" type="presParOf" srcId="{CBC136B0-EE2E-496C-84F5-755F5546FD42}" destId="{58271919-408A-4408-8762-A02A45DFC740}" srcOrd="2" destOrd="0" presId="urn:microsoft.com/office/officeart/2018/2/layout/IconVerticalSolidList"/>
    <dgm:cxn modelId="{EB08BAA0-2071-4595-8986-852A9EC914EE}" type="presParOf" srcId="{CBC136B0-EE2E-496C-84F5-755F5546FD42}" destId="{13B7D62C-09BB-4F1A-808E-8BBD7609D74E}" srcOrd="3" destOrd="0" presId="urn:microsoft.com/office/officeart/2018/2/layout/IconVerticalSolidList"/>
    <dgm:cxn modelId="{73E6A6D7-4CBC-48E9-A033-4E08EDF71CD8}" type="presParOf" srcId="{BC7F56F9-15DA-4DF5-B365-BB3DDEDD6EC9}" destId="{CF509512-E568-4E71-9813-02974AA8401E}" srcOrd="1" destOrd="0" presId="urn:microsoft.com/office/officeart/2018/2/layout/IconVerticalSolidList"/>
    <dgm:cxn modelId="{FDD5873E-19B8-48D8-9A29-A9F5470CB0A5}" type="presParOf" srcId="{BC7F56F9-15DA-4DF5-B365-BB3DDEDD6EC9}" destId="{DC093BC9-ECC0-49F6-9D37-4E4A5B11F80D}" srcOrd="2" destOrd="0" presId="urn:microsoft.com/office/officeart/2018/2/layout/IconVerticalSolidList"/>
    <dgm:cxn modelId="{0E1C824C-4302-438C-A054-43FC4DBCD678}" type="presParOf" srcId="{DC093BC9-ECC0-49F6-9D37-4E4A5B11F80D}" destId="{93439D32-B077-43AB-825E-F00CDA88D895}" srcOrd="0" destOrd="0" presId="urn:microsoft.com/office/officeart/2018/2/layout/IconVerticalSolidList"/>
    <dgm:cxn modelId="{1466ABF2-E5A4-4553-9AE1-B137C647DC61}" type="presParOf" srcId="{DC093BC9-ECC0-49F6-9D37-4E4A5B11F80D}" destId="{626D7FAB-4404-479A-8F44-487DE6BFAE7E}" srcOrd="1" destOrd="0" presId="urn:microsoft.com/office/officeart/2018/2/layout/IconVerticalSolidList"/>
    <dgm:cxn modelId="{E79EE300-F192-40C3-91B6-A9BAD8FA126C}" type="presParOf" srcId="{DC093BC9-ECC0-49F6-9D37-4E4A5B11F80D}" destId="{CBDD9913-3CF9-42D4-A44C-12711801C4F2}" srcOrd="2" destOrd="0" presId="urn:microsoft.com/office/officeart/2018/2/layout/IconVerticalSolidList"/>
    <dgm:cxn modelId="{287B64B7-8795-4E31-BE91-EAE5C5D6B55E}" type="presParOf" srcId="{DC093BC9-ECC0-49F6-9D37-4E4A5B11F80D}" destId="{C04D70B8-55AD-4AA0-BA5A-14A29CE9EC79}" srcOrd="3" destOrd="0" presId="urn:microsoft.com/office/officeart/2018/2/layout/IconVerticalSolidList"/>
    <dgm:cxn modelId="{7B4C69AC-7B70-42FA-BA5D-1439BEBF6445}" type="presParOf" srcId="{BC7F56F9-15DA-4DF5-B365-BB3DDEDD6EC9}" destId="{F9FDAC6A-B72F-4064-90C9-11C33093D43E}" srcOrd="3" destOrd="0" presId="urn:microsoft.com/office/officeart/2018/2/layout/IconVerticalSolidList"/>
    <dgm:cxn modelId="{8CC42CF6-042A-4FA4-ABE2-3234EDD7A1C3}" type="presParOf" srcId="{BC7F56F9-15DA-4DF5-B365-BB3DDEDD6EC9}" destId="{5E57FAC3-D548-4B2F-8671-0CC79F47EF35}" srcOrd="4" destOrd="0" presId="urn:microsoft.com/office/officeart/2018/2/layout/IconVerticalSolidList"/>
    <dgm:cxn modelId="{6472F62C-E90B-4B32-A811-E3BAF053EFF6}" type="presParOf" srcId="{5E57FAC3-D548-4B2F-8671-0CC79F47EF35}" destId="{386B76F9-73D3-471B-AF64-FCDB34339811}" srcOrd="0" destOrd="0" presId="urn:microsoft.com/office/officeart/2018/2/layout/IconVerticalSolidList"/>
    <dgm:cxn modelId="{4A80C020-81CF-427F-A1B3-0F379036CE8A}" type="presParOf" srcId="{5E57FAC3-D548-4B2F-8671-0CC79F47EF35}" destId="{B2359814-FC21-419F-BEAA-1472A36E45E7}" srcOrd="1" destOrd="0" presId="urn:microsoft.com/office/officeart/2018/2/layout/IconVerticalSolidList"/>
    <dgm:cxn modelId="{D207258C-131A-4C10-B568-0C7A9F5309AA}" type="presParOf" srcId="{5E57FAC3-D548-4B2F-8671-0CC79F47EF35}" destId="{908386FE-7A5F-4198-8974-EC62286B710E}" srcOrd="2" destOrd="0" presId="urn:microsoft.com/office/officeart/2018/2/layout/IconVerticalSolidList"/>
    <dgm:cxn modelId="{DC4F05FF-7AEB-43DD-8A2A-AEA6B8EC6699}" type="presParOf" srcId="{5E57FAC3-D548-4B2F-8671-0CC79F47EF35}" destId="{34C68441-8F25-4437-9B93-F4D7658640E3}" srcOrd="3" destOrd="0" presId="urn:microsoft.com/office/officeart/2018/2/layout/IconVerticalSolidList"/>
    <dgm:cxn modelId="{1E25380E-A416-4491-8839-01281AB3B11E}" type="presParOf" srcId="{BC7F56F9-15DA-4DF5-B365-BB3DDEDD6EC9}" destId="{4A9200D6-B97A-4EB7-A7C1-908BD298297F}" srcOrd="5" destOrd="0" presId="urn:microsoft.com/office/officeart/2018/2/layout/IconVerticalSolidList"/>
    <dgm:cxn modelId="{192DDC57-3E79-4617-A146-4A78C2F65251}" type="presParOf" srcId="{BC7F56F9-15DA-4DF5-B365-BB3DDEDD6EC9}" destId="{916F63D0-F819-4331-B361-D8A7C55991C3}" srcOrd="6" destOrd="0" presId="urn:microsoft.com/office/officeart/2018/2/layout/IconVerticalSolidList"/>
    <dgm:cxn modelId="{9530F8A7-3B73-4088-8F71-3E1436AF8F20}" type="presParOf" srcId="{916F63D0-F819-4331-B361-D8A7C55991C3}" destId="{31A69FE2-60B1-43C9-98D6-DC1C09210B64}" srcOrd="0" destOrd="0" presId="urn:microsoft.com/office/officeart/2018/2/layout/IconVerticalSolidList"/>
    <dgm:cxn modelId="{22936DB4-E732-40D6-867D-7E72CB1090E4}" type="presParOf" srcId="{916F63D0-F819-4331-B361-D8A7C55991C3}" destId="{8304064B-B7DA-45AC-9F98-D3A6420F5062}" srcOrd="1" destOrd="0" presId="urn:microsoft.com/office/officeart/2018/2/layout/IconVerticalSolidList"/>
    <dgm:cxn modelId="{D2C1B15A-0536-43D6-8B79-C7BB727B061C}" type="presParOf" srcId="{916F63D0-F819-4331-B361-D8A7C55991C3}" destId="{F33FB5B3-4CF7-4D0D-A50B-40C75EF69504}" srcOrd="2" destOrd="0" presId="urn:microsoft.com/office/officeart/2018/2/layout/IconVerticalSolidList"/>
    <dgm:cxn modelId="{1B4D193B-6174-4B26-AD57-8FF8E4DB70E3}" type="presParOf" srcId="{916F63D0-F819-4331-B361-D8A7C55991C3}" destId="{EC8B9919-F2DC-4338-83F2-C7AF4733686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A6BEA7-D686-4DB4-A2F9-874C8C1475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B3240E-5049-47EB-985B-2A2305B1E2A3}">
      <dgm:prSet/>
      <dgm:spPr/>
      <dgm:t>
        <a:bodyPr/>
        <a:lstStyle/>
        <a:p>
          <a:r>
            <a:rPr lang="en-US"/>
            <a:t>Dainius Radzevicius</a:t>
          </a:r>
        </a:p>
      </dgm:t>
    </dgm:pt>
    <dgm:pt modelId="{450AD460-9620-4DD4-A5F1-A3C893D71485}" type="parTrans" cxnId="{947DDA71-2A50-4F4A-A7C8-9DD7B08B1B3C}">
      <dgm:prSet/>
      <dgm:spPr/>
      <dgm:t>
        <a:bodyPr/>
        <a:lstStyle/>
        <a:p>
          <a:endParaRPr lang="en-US"/>
        </a:p>
      </dgm:t>
    </dgm:pt>
    <dgm:pt modelId="{737BC01D-7447-45F7-A826-848CDFB7961F}" type="sibTrans" cxnId="{947DDA71-2A50-4F4A-A7C8-9DD7B08B1B3C}">
      <dgm:prSet/>
      <dgm:spPr/>
      <dgm:t>
        <a:bodyPr/>
        <a:lstStyle/>
        <a:p>
          <a:endParaRPr lang="en-US"/>
        </a:p>
      </dgm:t>
    </dgm:pt>
    <dgm:pt modelId="{67662B5B-8FDE-4A1F-9B3A-AC50B1AF2FF8}">
      <dgm:prSet/>
      <dgm:spPr/>
      <dgm:t>
        <a:bodyPr/>
        <a:lstStyle/>
        <a:p>
          <a:r>
            <a:rPr lang="en-US">
              <a:hlinkClick xmlns:r="http://schemas.openxmlformats.org/officeDocument/2006/relationships" r:id="rId1"/>
            </a:rPr>
            <a:t>dainius@dainius.org</a:t>
          </a:r>
          <a:endParaRPr lang="en-US"/>
        </a:p>
      </dgm:t>
    </dgm:pt>
    <dgm:pt modelId="{D7365E5B-080F-4833-BE84-988587BDCB93}" type="parTrans" cxnId="{B6BFB9C7-86FA-43CC-AC77-B58DF683F0CD}">
      <dgm:prSet/>
      <dgm:spPr/>
      <dgm:t>
        <a:bodyPr/>
        <a:lstStyle/>
        <a:p>
          <a:endParaRPr lang="en-US"/>
        </a:p>
      </dgm:t>
    </dgm:pt>
    <dgm:pt modelId="{C269EDD2-4552-4C55-A21C-FB9714290094}" type="sibTrans" cxnId="{B6BFB9C7-86FA-43CC-AC77-B58DF683F0CD}">
      <dgm:prSet/>
      <dgm:spPr/>
      <dgm:t>
        <a:bodyPr/>
        <a:lstStyle/>
        <a:p>
          <a:endParaRPr lang="en-US"/>
        </a:p>
      </dgm:t>
    </dgm:pt>
    <dgm:pt modelId="{ED4753B6-C75D-4F62-90F0-3674C189EE8A}">
      <dgm:prSet/>
      <dgm:spPr/>
      <dgm:t>
        <a:bodyPr/>
        <a:lstStyle/>
        <a:p>
          <a:r>
            <a:rPr lang="en-US"/>
            <a:t>+37061263838</a:t>
          </a:r>
        </a:p>
      </dgm:t>
    </dgm:pt>
    <dgm:pt modelId="{C150B445-A54B-453E-BAF2-56BB832ABC2C}" type="parTrans" cxnId="{855F02E7-CFB4-44FD-B0B7-487E6A39C41E}">
      <dgm:prSet/>
      <dgm:spPr/>
      <dgm:t>
        <a:bodyPr/>
        <a:lstStyle/>
        <a:p>
          <a:endParaRPr lang="en-US"/>
        </a:p>
      </dgm:t>
    </dgm:pt>
    <dgm:pt modelId="{52416DCD-89FE-434D-B457-B22D1C5ACD58}" type="sibTrans" cxnId="{855F02E7-CFB4-44FD-B0B7-487E6A39C41E}">
      <dgm:prSet/>
      <dgm:spPr/>
      <dgm:t>
        <a:bodyPr/>
        <a:lstStyle/>
        <a:p>
          <a:endParaRPr lang="en-US"/>
        </a:p>
      </dgm:t>
    </dgm:pt>
    <dgm:pt modelId="{F4C2BF5F-7347-4CB4-B101-FCD1FA3312DE}">
      <dgm:prSet/>
      <dgm:spPr/>
      <dgm:t>
        <a:bodyPr/>
        <a:lstStyle/>
        <a:p>
          <a:r>
            <a:rPr lang="en-US"/>
            <a:t>Skype dainius.radzevicius</a:t>
          </a:r>
        </a:p>
      </dgm:t>
    </dgm:pt>
    <dgm:pt modelId="{F5D1325F-8339-4646-92DB-2087990D98C4}" type="parTrans" cxnId="{B7B1B9A5-7326-465D-80AE-CD5B5EB22E45}">
      <dgm:prSet/>
      <dgm:spPr/>
      <dgm:t>
        <a:bodyPr/>
        <a:lstStyle/>
        <a:p>
          <a:endParaRPr lang="en-US"/>
        </a:p>
      </dgm:t>
    </dgm:pt>
    <dgm:pt modelId="{F26A1B0E-3AE8-4CC3-9AE7-4B0DBD65E218}" type="sibTrans" cxnId="{B7B1B9A5-7326-465D-80AE-CD5B5EB22E45}">
      <dgm:prSet/>
      <dgm:spPr/>
      <dgm:t>
        <a:bodyPr/>
        <a:lstStyle/>
        <a:p>
          <a:endParaRPr lang="en-US"/>
        </a:p>
      </dgm:t>
    </dgm:pt>
    <dgm:pt modelId="{C77D1355-77B0-4416-B628-854EF5CDC67F}" type="pres">
      <dgm:prSet presAssocID="{E5A6BEA7-D686-4DB4-A2F9-874C8C14752D}" presName="root" presStyleCnt="0">
        <dgm:presLayoutVars>
          <dgm:dir/>
          <dgm:resizeHandles val="exact"/>
        </dgm:presLayoutVars>
      </dgm:prSet>
      <dgm:spPr/>
    </dgm:pt>
    <dgm:pt modelId="{76DE54D2-372B-4BA3-9889-D1AE0AE48FFF}" type="pres">
      <dgm:prSet presAssocID="{F2B3240E-5049-47EB-985B-2A2305B1E2A3}" presName="compNode" presStyleCnt="0"/>
      <dgm:spPr/>
    </dgm:pt>
    <dgm:pt modelId="{B3ACF300-3412-4176-B358-B9CCD009B7ED}" type="pres">
      <dgm:prSet presAssocID="{F2B3240E-5049-47EB-985B-2A2305B1E2A3}" presName="bgRect" presStyleLbl="bgShp" presStyleIdx="0" presStyleCnt="4"/>
      <dgm:spPr/>
    </dgm:pt>
    <dgm:pt modelId="{3EBD29F2-9FC5-4015-A4C4-BA601D1048A4}" type="pres">
      <dgm:prSet presAssocID="{F2B3240E-5049-47EB-985B-2A2305B1E2A3}"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ke"/>
        </a:ext>
      </dgm:extLst>
    </dgm:pt>
    <dgm:pt modelId="{380617C4-8240-4671-8D8D-D031FE63DDCB}" type="pres">
      <dgm:prSet presAssocID="{F2B3240E-5049-47EB-985B-2A2305B1E2A3}" presName="spaceRect" presStyleCnt="0"/>
      <dgm:spPr/>
    </dgm:pt>
    <dgm:pt modelId="{96F388B1-2A4C-42A9-BB69-8EC284A2CB70}" type="pres">
      <dgm:prSet presAssocID="{F2B3240E-5049-47EB-985B-2A2305B1E2A3}" presName="parTx" presStyleLbl="revTx" presStyleIdx="0" presStyleCnt="4">
        <dgm:presLayoutVars>
          <dgm:chMax val="0"/>
          <dgm:chPref val="0"/>
        </dgm:presLayoutVars>
      </dgm:prSet>
      <dgm:spPr/>
    </dgm:pt>
    <dgm:pt modelId="{6BC8F77F-AB96-44A9-B61E-CE5A9E6B3DF3}" type="pres">
      <dgm:prSet presAssocID="{737BC01D-7447-45F7-A826-848CDFB7961F}" presName="sibTrans" presStyleCnt="0"/>
      <dgm:spPr/>
    </dgm:pt>
    <dgm:pt modelId="{0D9DCB73-67F3-43F0-927D-9BB3E2C4A7E7}" type="pres">
      <dgm:prSet presAssocID="{67662B5B-8FDE-4A1F-9B3A-AC50B1AF2FF8}" presName="compNode" presStyleCnt="0"/>
      <dgm:spPr/>
    </dgm:pt>
    <dgm:pt modelId="{131C2DCA-F4A5-44E6-BB3E-9F264B7270DD}" type="pres">
      <dgm:prSet presAssocID="{67662B5B-8FDE-4A1F-9B3A-AC50B1AF2FF8}" presName="bgRect" presStyleLbl="bgShp" presStyleIdx="1" presStyleCnt="4"/>
      <dgm:spPr/>
    </dgm:pt>
    <dgm:pt modelId="{68960FA1-2D9A-4ADD-BB32-B312EA0F57F6}" type="pres">
      <dgm:prSet presAssocID="{67662B5B-8FDE-4A1F-9B3A-AC50B1AF2FF8}"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ilReply"/>
        </a:ext>
      </dgm:extLst>
    </dgm:pt>
    <dgm:pt modelId="{A9515B79-04F7-4ACA-B75A-412E17E6DA47}" type="pres">
      <dgm:prSet presAssocID="{67662B5B-8FDE-4A1F-9B3A-AC50B1AF2FF8}" presName="spaceRect" presStyleCnt="0"/>
      <dgm:spPr/>
    </dgm:pt>
    <dgm:pt modelId="{FA100AFB-A79D-4307-9CC1-F68B1F60FD00}" type="pres">
      <dgm:prSet presAssocID="{67662B5B-8FDE-4A1F-9B3A-AC50B1AF2FF8}" presName="parTx" presStyleLbl="revTx" presStyleIdx="1" presStyleCnt="4">
        <dgm:presLayoutVars>
          <dgm:chMax val="0"/>
          <dgm:chPref val="0"/>
        </dgm:presLayoutVars>
      </dgm:prSet>
      <dgm:spPr/>
    </dgm:pt>
    <dgm:pt modelId="{C55E6188-34C2-4AA8-B8E8-34A260D67B34}" type="pres">
      <dgm:prSet presAssocID="{C269EDD2-4552-4C55-A21C-FB9714290094}" presName="sibTrans" presStyleCnt="0"/>
      <dgm:spPr/>
    </dgm:pt>
    <dgm:pt modelId="{4FE11C29-2CBE-4EE1-8967-6DD53E69C3E3}" type="pres">
      <dgm:prSet presAssocID="{ED4753B6-C75D-4F62-90F0-3674C189EE8A}" presName="compNode" presStyleCnt="0"/>
      <dgm:spPr/>
    </dgm:pt>
    <dgm:pt modelId="{3428C355-0C1C-4144-81EF-3EA17217C6A3}" type="pres">
      <dgm:prSet presAssocID="{ED4753B6-C75D-4F62-90F0-3674C189EE8A}" presName="bgRect" presStyleLbl="bgShp" presStyleIdx="2" presStyleCnt="4"/>
      <dgm:spPr/>
    </dgm:pt>
    <dgm:pt modelId="{DBF39764-751D-4047-A9E0-09863B9F985E}" type="pres">
      <dgm:prSet presAssocID="{ED4753B6-C75D-4F62-90F0-3674C189EE8A}"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ircleAdditionSolid"/>
        </a:ext>
      </dgm:extLst>
    </dgm:pt>
    <dgm:pt modelId="{E0660275-8AE2-40F1-BA0A-BD5798878AFE}" type="pres">
      <dgm:prSet presAssocID="{ED4753B6-C75D-4F62-90F0-3674C189EE8A}" presName="spaceRect" presStyleCnt="0"/>
      <dgm:spPr/>
    </dgm:pt>
    <dgm:pt modelId="{F4C2F657-7C35-4E3B-9137-5901F5BD5903}" type="pres">
      <dgm:prSet presAssocID="{ED4753B6-C75D-4F62-90F0-3674C189EE8A}" presName="parTx" presStyleLbl="revTx" presStyleIdx="2" presStyleCnt="4">
        <dgm:presLayoutVars>
          <dgm:chMax val="0"/>
          <dgm:chPref val="0"/>
        </dgm:presLayoutVars>
      </dgm:prSet>
      <dgm:spPr/>
    </dgm:pt>
    <dgm:pt modelId="{B72E107C-F865-4A6A-8B53-CBC08DAA76DC}" type="pres">
      <dgm:prSet presAssocID="{52416DCD-89FE-434D-B457-B22D1C5ACD58}" presName="sibTrans" presStyleCnt="0"/>
      <dgm:spPr/>
    </dgm:pt>
    <dgm:pt modelId="{B8AD7054-8861-4720-921D-A0C1F30B21E2}" type="pres">
      <dgm:prSet presAssocID="{F4C2BF5F-7347-4CB4-B101-FCD1FA3312DE}" presName="compNode" presStyleCnt="0"/>
      <dgm:spPr/>
    </dgm:pt>
    <dgm:pt modelId="{3F8D4CE1-EB63-4B2F-8834-9D32FBC1C8BA}" type="pres">
      <dgm:prSet presAssocID="{F4C2BF5F-7347-4CB4-B101-FCD1FA3312DE}" presName="bgRect" presStyleLbl="bgShp" presStyleIdx="3" presStyleCnt="4"/>
      <dgm:spPr/>
    </dgm:pt>
    <dgm:pt modelId="{44BF7E15-452F-4FC9-AF2E-C7167D5F3A61}" type="pres">
      <dgm:prSet presAssocID="{F4C2BF5F-7347-4CB4-B101-FCD1FA3312DE}"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LaptopSecure"/>
        </a:ext>
      </dgm:extLst>
    </dgm:pt>
    <dgm:pt modelId="{60FF4E51-23B4-442D-A1A6-A434C19102C9}" type="pres">
      <dgm:prSet presAssocID="{F4C2BF5F-7347-4CB4-B101-FCD1FA3312DE}" presName="spaceRect" presStyleCnt="0"/>
      <dgm:spPr/>
    </dgm:pt>
    <dgm:pt modelId="{1A089E8F-7BDC-4EB1-AB58-4D237D0DF6E2}" type="pres">
      <dgm:prSet presAssocID="{F4C2BF5F-7347-4CB4-B101-FCD1FA3312DE}" presName="parTx" presStyleLbl="revTx" presStyleIdx="3" presStyleCnt="4">
        <dgm:presLayoutVars>
          <dgm:chMax val="0"/>
          <dgm:chPref val="0"/>
        </dgm:presLayoutVars>
      </dgm:prSet>
      <dgm:spPr/>
    </dgm:pt>
  </dgm:ptLst>
  <dgm:cxnLst>
    <dgm:cxn modelId="{947DDA71-2A50-4F4A-A7C8-9DD7B08B1B3C}" srcId="{E5A6BEA7-D686-4DB4-A2F9-874C8C14752D}" destId="{F2B3240E-5049-47EB-985B-2A2305B1E2A3}" srcOrd="0" destOrd="0" parTransId="{450AD460-9620-4DD4-A5F1-A3C893D71485}" sibTransId="{737BC01D-7447-45F7-A826-848CDFB7961F}"/>
    <dgm:cxn modelId="{47F24D52-1171-48CB-9BAE-E084155034BB}" type="presOf" srcId="{F2B3240E-5049-47EB-985B-2A2305B1E2A3}" destId="{96F388B1-2A4C-42A9-BB69-8EC284A2CB70}" srcOrd="0" destOrd="0" presId="urn:microsoft.com/office/officeart/2018/2/layout/IconVerticalSolidList"/>
    <dgm:cxn modelId="{B7B1B9A5-7326-465D-80AE-CD5B5EB22E45}" srcId="{E5A6BEA7-D686-4DB4-A2F9-874C8C14752D}" destId="{F4C2BF5F-7347-4CB4-B101-FCD1FA3312DE}" srcOrd="3" destOrd="0" parTransId="{F5D1325F-8339-4646-92DB-2087990D98C4}" sibTransId="{F26A1B0E-3AE8-4CC3-9AE7-4B0DBD65E218}"/>
    <dgm:cxn modelId="{B6BFB9C7-86FA-43CC-AC77-B58DF683F0CD}" srcId="{E5A6BEA7-D686-4DB4-A2F9-874C8C14752D}" destId="{67662B5B-8FDE-4A1F-9B3A-AC50B1AF2FF8}" srcOrd="1" destOrd="0" parTransId="{D7365E5B-080F-4833-BE84-988587BDCB93}" sibTransId="{C269EDD2-4552-4C55-A21C-FB9714290094}"/>
    <dgm:cxn modelId="{710664CA-52F0-4CFE-82B0-205F9668CBE1}" type="presOf" srcId="{E5A6BEA7-D686-4DB4-A2F9-874C8C14752D}" destId="{C77D1355-77B0-4416-B628-854EF5CDC67F}" srcOrd="0" destOrd="0" presId="urn:microsoft.com/office/officeart/2018/2/layout/IconVerticalSolidList"/>
    <dgm:cxn modelId="{691740D8-CF93-408B-8961-57119EEBB71B}" type="presOf" srcId="{F4C2BF5F-7347-4CB4-B101-FCD1FA3312DE}" destId="{1A089E8F-7BDC-4EB1-AB58-4D237D0DF6E2}" srcOrd="0" destOrd="0" presId="urn:microsoft.com/office/officeart/2018/2/layout/IconVerticalSolidList"/>
    <dgm:cxn modelId="{855F02E7-CFB4-44FD-B0B7-487E6A39C41E}" srcId="{E5A6BEA7-D686-4DB4-A2F9-874C8C14752D}" destId="{ED4753B6-C75D-4F62-90F0-3674C189EE8A}" srcOrd="2" destOrd="0" parTransId="{C150B445-A54B-453E-BAF2-56BB832ABC2C}" sibTransId="{52416DCD-89FE-434D-B457-B22D1C5ACD58}"/>
    <dgm:cxn modelId="{704DC7F8-D909-46D4-B757-6DB54CE87F0F}" type="presOf" srcId="{ED4753B6-C75D-4F62-90F0-3674C189EE8A}" destId="{F4C2F657-7C35-4E3B-9137-5901F5BD5903}" srcOrd="0" destOrd="0" presId="urn:microsoft.com/office/officeart/2018/2/layout/IconVerticalSolidList"/>
    <dgm:cxn modelId="{DBCE6FFA-89FA-4160-BB63-F4620B7AA5B3}" type="presOf" srcId="{67662B5B-8FDE-4A1F-9B3A-AC50B1AF2FF8}" destId="{FA100AFB-A79D-4307-9CC1-F68B1F60FD00}" srcOrd="0" destOrd="0" presId="urn:microsoft.com/office/officeart/2018/2/layout/IconVerticalSolidList"/>
    <dgm:cxn modelId="{CD5C10F1-2CF5-45DA-90FB-CA93274E7295}" type="presParOf" srcId="{C77D1355-77B0-4416-B628-854EF5CDC67F}" destId="{76DE54D2-372B-4BA3-9889-D1AE0AE48FFF}" srcOrd="0" destOrd="0" presId="urn:microsoft.com/office/officeart/2018/2/layout/IconVerticalSolidList"/>
    <dgm:cxn modelId="{BAE95C79-3E65-4A17-BD0F-B9998F5D46BD}" type="presParOf" srcId="{76DE54D2-372B-4BA3-9889-D1AE0AE48FFF}" destId="{B3ACF300-3412-4176-B358-B9CCD009B7ED}" srcOrd="0" destOrd="0" presId="urn:microsoft.com/office/officeart/2018/2/layout/IconVerticalSolidList"/>
    <dgm:cxn modelId="{94241664-BF1D-4FBE-9029-227908B1019F}" type="presParOf" srcId="{76DE54D2-372B-4BA3-9889-D1AE0AE48FFF}" destId="{3EBD29F2-9FC5-4015-A4C4-BA601D1048A4}" srcOrd="1" destOrd="0" presId="urn:microsoft.com/office/officeart/2018/2/layout/IconVerticalSolidList"/>
    <dgm:cxn modelId="{3CF40188-AE94-43E9-B2F0-2DDDD6C3D034}" type="presParOf" srcId="{76DE54D2-372B-4BA3-9889-D1AE0AE48FFF}" destId="{380617C4-8240-4671-8D8D-D031FE63DDCB}" srcOrd="2" destOrd="0" presId="urn:microsoft.com/office/officeart/2018/2/layout/IconVerticalSolidList"/>
    <dgm:cxn modelId="{343F29DE-7D87-4557-ADA4-533B978DC5D0}" type="presParOf" srcId="{76DE54D2-372B-4BA3-9889-D1AE0AE48FFF}" destId="{96F388B1-2A4C-42A9-BB69-8EC284A2CB70}" srcOrd="3" destOrd="0" presId="urn:microsoft.com/office/officeart/2018/2/layout/IconVerticalSolidList"/>
    <dgm:cxn modelId="{659E9CCD-0549-430A-A331-F3CBAC6C2F24}" type="presParOf" srcId="{C77D1355-77B0-4416-B628-854EF5CDC67F}" destId="{6BC8F77F-AB96-44A9-B61E-CE5A9E6B3DF3}" srcOrd="1" destOrd="0" presId="urn:microsoft.com/office/officeart/2018/2/layout/IconVerticalSolidList"/>
    <dgm:cxn modelId="{30E95659-7870-4448-9F23-DC1A048ACEBE}" type="presParOf" srcId="{C77D1355-77B0-4416-B628-854EF5CDC67F}" destId="{0D9DCB73-67F3-43F0-927D-9BB3E2C4A7E7}" srcOrd="2" destOrd="0" presId="urn:microsoft.com/office/officeart/2018/2/layout/IconVerticalSolidList"/>
    <dgm:cxn modelId="{C159161D-D145-4ACC-89A6-7BCC335B9EFA}" type="presParOf" srcId="{0D9DCB73-67F3-43F0-927D-9BB3E2C4A7E7}" destId="{131C2DCA-F4A5-44E6-BB3E-9F264B7270DD}" srcOrd="0" destOrd="0" presId="urn:microsoft.com/office/officeart/2018/2/layout/IconVerticalSolidList"/>
    <dgm:cxn modelId="{3BF359D2-2FD3-4A20-8D4A-59F62DA3700E}" type="presParOf" srcId="{0D9DCB73-67F3-43F0-927D-9BB3E2C4A7E7}" destId="{68960FA1-2D9A-4ADD-BB32-B312EA0F57F6}" srcOrd="1" destOrd="0" presId="urn:microsoft.com/office/officeart/2018/2/layout/IconVerticalSolidList"/>
    <dgm:cxn modelId="{57AC9F5D-9414-4369-B26B-2A96C6CAE1F4}" type="presParOf" srcId="{0D9DCB73-67F3-43F0-927D-9BB3E2C4A7E7}" destId="{A9515B79-04F7-4ACA-B75A-412E17E6DA47}" srcOrd="2" destOrd="0" presId="urn:microsoft.com/office/officeart/2018/2/layout/IconVerticalSolidList"/>
    <dgm:cxn modelId="{6DE4FCF2-1572-4513-8A98-72B2A79C3C79}" type="presParOf" srcId="{0D9DCB73-67F3-43F0-927D-9BB3E2C4A7E7}" destId="{FA100AFB-A79D-4307-9CC1-F68B1F60FD00}" srcOrd="3" destOrd="0" presId="urn:microsoft.com/office/officeart/2018/2/layout/IconVerticalSolidList"/>
    <dgm:cxn modelId="{68E96F0C-A69C-46C7-81BF-2D815D9BC579}" type="presParOf" srcId="{C77D1355-77B0-4416-B628-854EF5CDC67F}" destId="{C55E6188-34C2-4AA8-B8E8-34A260D67B34}" srcOrd="3" destOrd="0" presId="urn:microsoft.com/office/officeart/2018/2/layout/IconVerticalSolidList"/>
    <dgm:cxn modelId="{72DD09F7-0CA9-478C-969A-71CFB1D53EDE}" type="presParOf" srcId="{C77D1355-77B0-4416-B628-854EF5CDC67F}" destId="{4FE11C29-2CBE-4EE1-8967-6DD53E69C3E3}" srcOrd="4" destOrd="0" presId="urn:microsoft.com/office/officeart/2018/2/layout/IconVerticalSolidList"/>
    <dgm:cxn modelId="{1B6325F2-775F-496F-B705-444C87E49772}" type="presParOf" srcId="{4FE11C29-2CBE-4EE1-8967-6DD53E69C3E3}" destId="{3428C355-0C1C-4144-81EF-3EA17217C6A3}" srcOrd="0" destOrd="0" presId="urn:microsoft.com/office/officeart/2018/2/layout/IconVerticalSolidList"/>
    <dgm:cxn modelId="{D6F59978-A7B4-4745-AB19-BB09A8F0E905}" type="presParOf" srcId="{4FE11C29-2CBE-4EE1-8967-6DD53E69C3E3}" destId="{DBF39764-751D-4047-A9E0-09863B9F985E}" srcOrd="1" destOrd="0" presId="urn:microsoft.com/office/officeart/2018/2/layout/IconVerticalSolidList"/>
    <dgm:cxn modelId="{64961083-1E11-4ECC-837A-1D80BF8CBB1B}" type="presParOf" srcId="{4FE11C29-2CBE-4EE1-8967-6DD53E69C3E3}" destId="{E0660275-8AE2-40F1-BA0A-BD5798878AFE}" srcOrd="2" destOrd="0" presId="urn:microsoft.com/office/officeart/2018/2/layout/IconVerticalSolidList"/>
    <dgm:cxn modelId="{47247754-45A5-4DFF-BF6D-600251A38120}" type="presParOf" srcId="{4FE11C29-2CBE-4EE1-8967-6DD53E69C3E3}" destId="{F4C2F657-7C35-4E3B-9137-5901F5BD5903}" srcOrd="3" destOrd="0" presId="urn:microsoft.com/office/officeart/2018/2/layout/IconVerticalSolidList"/>
    <dgm:cxn modelId="{020E5C80-906D-45E8-91B0-9BBB47F85E87}" type="presParOf" srcId="{C77D1355-77B0-4416-B628-854EF5CDC67F}" destId="{B72E107C-F865-4A6A-8B53-CBC08DAA76DC}" srcOrd="5" destOrd="0" presId="urn:microsoft.com/office/officeart/2018/2/layout/IconVerticalSolidList"/>
    <dgm:cxn modelId="{5E336256-E9E6-4E8B-8B97-B1933A76F4DA}" type="presParOf" srcId="{C77D1355-77B0-4416-B628-854EF5CDC67F}" destId="{B8AD7054-8861-4720-921D-A0C1F30B21E2}" srcOrd="6" destOrd="0" presId="urn:microsoft.com/office/officeart/2018/2/layout/IconVerticalSolidList"/>
    <dgm:cxn modelId="{FF614AB9-7F1E-4D70-96EE-AE3CDF45E862}" type="presParOf" srcId="{B8AD7054-8861-4720-921D-A0C1F30B21E2}" destId="{3F8D4CE1-EB63-4B2F-8834-9D32FBC1C8BA}" srcOrd="0" destOrd="0" presId="urn:microsoft.com/office/officeart/2018/2/layout/IconVerticalSolidList"/>
    <dgm:cxn modelId="{B823AC7A-366C-4D6B-A885-95360D5D7702}" type="presParOf" srcId="{B8AD7054-8861-4720-921D-A0C1F30B21E2}" destId="{44BF7E15-452F-4FC9-AF2E-C7167D5F3A61}" srcOrd="1" destOrd="0" presId="urn:microsoft.com/office/officeart/2018/2/layout/IconVerticalSolidList"/>
    <dgm:cxn modelId="{BBA5EE36-1118-4022-949F-6AFDC0C3A47E}" type="presParOf" srcId="{B8AD7054-8861-4720-921D-A0C1F30B21E2}" destId="{60FF4E51-23B4-442D-A1A6-A434C19102C9}" srcOrd="2" destOrd="0" presId="urn:microsoft.com/office/officeart/2018/2/layout/IconVerticalSolidList"/>
    <dgm:cxn modelId="{FD9B1224-FB93-4285-A19B-25569508469D}" type="presParOf" srcId="{B8AD7054-8861-4720-921D-A0C1F30B21E2}" destId="{1A089E8F-7BDC-4EB1-AB58-4D237D0DF6E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6784-014B-4E74-B1CF-84AD1558B269}">
      <dsp:nvSpPr>
        <dsp:cNvPr id="0" name=""/>
        <dsp:cNvSpPr/>
      </dsp:nvSpPr>
      <dsp:spPr>
        <a:xfrm>
          <a:off x="0" y="631"/>
          <a:ext cx="5741533" cy="1477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93FA1-2DD8-48D2-A035-CE9834C050B4}">
      <dsp:nvSpPr>
        <dsp:cNvPr id="0" name=""/>
        <dsp:cNvSpPr/>
      </dsp:nvSpPr>
      <dsp:spPr>
        <a:xfrm>
          <a:off x="446811" y="332970"/>
          <a:ext cx="812384" cy="812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7BC992-9066-4774-8D74-7DB573F80DB2}">
      <dsp:nvSpPr>
        <dsp:cNvPr id="0" name=""/>
        <dsp:cNvSpPr/>
      </dsp:nvSpPr>
      <dsp:spPr>
        <a:xfrm>
          <a:off x="1706007" y="631"/>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1111250">
            <a:lnSpc>
              <a:spcPct val="90000"/>
            </a:lnSpc>
            <a:spcBef>
              <a:spcPct val="0"/>
            </a:spcBef>
            <a:spcAft>
              <a:spcPct val="35000"/>
            </a:spcAft>
            <a:buNone/>
          </a:pPr>
          <a:r>
            <a:rPr lang="lt-LT" sz="2500" kern="1200"/>
            <a:t>DIRECTION </a:t>
          </a:r>
          <a:r>
            <a:rPr lang="en-US" sz="2500" kern="1200"/>
            <a:t>I: A balanced and integrated cultural policy.</a:t>
          </a:r>
        </a:p>
      </dsp:txBody>
      <dsp:txXfrm>
        <a:off x="1706007" y="631"/>
        <a:ext cx="4035526" cy="1477063"/>
      </dsp:txXfrm>
    </dsp:sp>
    <dsp:sp modelId="{9ABEB37C-AEFE-4142-87F2-E2BBA840F60D}">
      <dsp:nvSpPr>
        <dsp:cNvPr id="0" name=""/>
        <dsp:cNvSpPr/>
      </dsp:nvSpPr>
      <dsp:spPr>
        <a:xfrm>
          <a:off x="0" y="1846959"/>
          <a:ext cx="5741533" cy="1477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9C928-4EFD-410A-BAA3-7C76B91C953F}">
      <dsp:nvSpPr>
        <dsp:cNvPr id="0" name=""/>
        <dsp:cNvSpPr/>
      </dsp:nvSpPr>
      <dsp:spPr>
        <a:xfrm>
          <a:off x="446811" y="2179299"/>
          <a:ext cx="812384" cy="812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95E8D5-3ABD-45E3-AFF7-0E9BF438A0FB}">
      <dsp:nvSpPr>
        <dsp:cNvPr id="0" name=""/>
        <dsp:cNvSpPr/>
      </dsp:nvSpPr>
      <dsp:spPr>
        <a:xfrm>
          <a:off x="1706007" y="1846959"/>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1111250">
            <a:lnSpc>
              <a:spcPct val="90000"/>
            </a:lnSpc>
            <a:spcBef>
              <a:spcPct val="0"/>
            </a:spcBef>
            <a:spcAft>
              <a:spcPct val="35000"/>
            </a:spcAft>
            <a:buNone/>
          </a:pPr>
          <a:r>
            <a:rPr lang="lt-LT" sz="2500" kern="1200"/>
            <a:t>DIRECTION</a:t>
          </a:r>
          <a:r>
            <a:rPr lang="en-US" sz="2500" kern="1200"/>
            <a:t> II: Creative personality and a strong identity society.</a:t>
          </a:r>
        </a:p>
      </dsp:txBody>
      <dsp:txXfrm>
        <a:off x="1706007" y="1846959"/>
        <a:ext cx="4035526" cy="1477063"/>
      </dsp:txXfrm>
    </dsp:sp>
    <dsp:sp modelId="{FC776DF1-5528-4791-A1BF-620ADDAE48E6}">
      <dsp:nvSpPr>
        <dsp:cNvPr id="0" name=""/>
        <dsp:cNvSpPr/>
      </dsp:nvSpPr>
      <dsp:spPr>
        <a:xfrm>
          <a:off x="0" y="3693288"/>
          <a:ext cx="5741533" cy="1477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62C47-D092-4D9A-BA55-216135370D98}">
      <dsp:nvSpPr>
        <dsp:cNvPr id="0" name=""/>
        <dsp:cNvSpPr/>
      </dsp:nvSpPr>
      <dsp:spPr>
        <a:xfrm>
          <a:off x="446811" y="4025627"/>
          <a:ext cx="812384" cy="812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6D3C3E-892A-40A2-96CA-1A42208B0455}">
      <dsp:nvSpPr>
        <dsp:cNvPr id="0" name=""/>
        <dsp:cNvSpPr/>
      </dsp:nvSpPr>
      <dsp:spPr>
        <a:xfrm>
          <a:off x="1706007" y="3693288"/>
          <a:ext cx="4035526" cy="147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323" tIns="156323" rIns="156323" bIns="156323" numCol="1" spcCol="1270" anchor="ctr" anchorCtr="0">
          <a:noAutofit/>
        </a:bodyPr>
        <a:lstStyle/>
        <a:p>
          <a:pPr marL="0" lvl="0" indent="0" algn="l" defTabSz="1111250">
            <a:lnSpc>
              <a:spcPct val="90000"/>
            </a:lnSpc>
            <a:spcBef>
              <a:spcPct val="0"/>
            </a:spcBef>
            <a:spcAft>
              <a:spcPct val="35000"/>
            </a:spcAft>
            <a:buNone/>
          </a:pPr>
          <a:r>
            <a:rPr lang="lt-LT" sz="2500" kern="1200"/>
            <a:t>DIRECTION</a:t>
          </a:r>
          <a:r>
            <a:rPr lang="en-US" sz="2500" kern="1200"/>
            <a:t> III: A culture that creates economic value</a:t>
          </a:r>
        </a:p>
      </dsp:txBody>
      <dsp:txXfrm>
        <a:off x="1706007" y="3693288"/>
        <a:ext cx="4035526" cy="1477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33F0-B366-450C-BF4B-BBFFD9A64DCC}">
      <dsp:nvSpPr>
        <dsp:cNvPr id="0" name=""/>
        <dsp:cNvSpPr/>
      </dsp:nvSpPr>
      <dsp:spPr>
        <a:xfrm>
          <a:off x="0" y="4692"/>
          <a:ext cx="5741533" cy="14797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010885-91E4-46FB-A4AA-067E3F90336C}">
      <dsp:nvSpPr>
        <dsp:cNvPr id="0" name=""/>
        <dsp:cNvSpPr/>
      </dsp:nvSpPr>
      <dsp:spPr>
        <a:xfrm>
          <a:off x="447611" y="337626"/>
          <a:ext cx="814634" cy="8138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9C4AE0-AF7D-43DA-A4C2-3CA8604DAE5F}">
      <dsp:nvSpPr>
        <dsp:cNvPr id="0" name=""/>
        <dsp:cNvSpPr/>
      </dsp:nvSpPr>
      <dsp:spPr>
        <a:xfrm>
          <a:off x="1709857" y="4692"/>
          <a:ext cx="3964684" cy="148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55" tIns="156755" rIns="156755" bIns="156755" numCol="1" spcCol="1270" anchor="ctr" anchorCtr="0">
          <a:noAutofit/>
        </a:bodyPr>
        <a:lstStyle/>
        <a:p>
          <a:pPr marL="0" lvl="0" indent="0" algn="l" defTabSz="800100">
            <a:lnSpc>
              <a:spcPct val="100000"/>
            </a:lnSpc>
            <a:spcBef>
              <a:spcPct val="0"/>
            </a:spcBef>
            <a:spcAft>
              <a:spcPct val="35000"/>
            </a:spcAft>
            <a:buNone/>
          </a:pPr>
          <a:r>
            <a:rPr lang="en-US" sz="1800" kern="1200" dirty="0"/>
            <a:t>1. Quality cultural services for Lithuanian residents are available evenly regardless of their place of residence.</a:t>
          </a:r>
        </a:p>
      </dsp:txBody>
      <dsp:txXfrm>
        <a:off x="1709857" y="4692"/>
        <a:ext cx="3964684" cy="1481154"/>
      </dsp:txXfrm>
    </dsp:sp>
    <dsp:sp modelId="{65933271-0DCA-47DC-8377-F00A155A70EC}">
      <dsp:nvSpPr>
        <dsp:cNvPr id="0" name=""/>
        <dsp:cNvSpPr/>
      </dsp:nvSpPr>
      <dsp:spPr>
        <a:xfrm>
          <a:off x="0" y="1844914"/>
          <a:ext cx="5741533" cy="14797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F191DF-DA04-4E4D-8782-EAD09D0D9E4F}">
      <dsp:nvSpPr>
        <dsp:cNvPr id="0" name=""/>
        <dsp:cNvSpPr/>
      </dsp:nvSpPr>
      <dsp:spPr>
        <a:xfrm>
          <a:off x="447611" y="2177848"/>
          <a:ext cx="814634" cy="8138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98A06A-04D7-4605-A839-D5F102B8A4D8}">
      <dsp:nvSpPr>
        <dsp:cNvPr id="0" name=""/>
        <dsp:cNvSpPr/>
      </dsp:nvSpPr>
      <dsp:spPr>
        <a:xfrm>
          <a:off x="1709857" y="1844914"/>
          <a:ext cx="3964684" cy="148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55" tIns="156755" rIns="156755" bIns="156755" numCol="1" spcCol="1270" anchor="ctr" anchorCtr="0">
          <a:noAutofit/>
        </a:bodyPr>
        <a:lstStyle/>
        <a:p>
          <a:pPr marL="0" lvl="0" indent="0" algn="l" defTabSz="889000">
            <a:lnSpc>
              <a:spcPct val="100000"/>
            </a:lnSpc>
            <a:spcBef>
              <a:spcPct val="0"/>
            </a:spcBef>
            <a:spcAft>
              <a:spcPct val="35000"/>
            </a:spcAft>
            <a:buNone/>
          </a:pPr>
          <a:r>
            <a:rPr lang="en-US" sz="2000" kern="1200" dirty="0"/>
            <a:t>2. Cities act as vibrant cultural foci. Their dynamic cultural life contributes to the attractiveness of the regions.</a:t>
          </a:r>
        </a:p>
      </dsp:txBody>
      <dsp:txXfrm>
        <a:off x="1709857" y="1844914"/>
        <a:ext cx="3964684" cy="1481154"/>
      </dsp:txXfrm>
    </dsp:sp>
    <dsp:sp modelId="{299FAA07-8E60-44C4-90E1-EAD3817AA4F1}">
      <dsp:nvSpPr>
        <dsp:cNvPr id="0" name=""/>
        <dsp:cNvSpPr/>
      </dsp:nvSpPr>
      <dsp:spPr>
        <a:xfrm>
          <a:off x="0" y="3685136"/>
          <a:ext cx="5741533" cy="14797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07992-94E6-48FD-AFB4-8927D53DFA21}">
      <dsp:nvSpPr>
        <dsp:cNvPr id="0" name=""/>
        <dsp:cNvSpPr/>
      </dsp:nvSpPr>
      <dsp:spPr>
        <a:xfrm>
          <a:off x="447611" y="4018070"/>
          <a:ext cx="814634" cy="8138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FB3ECC-69C0-4C6A-8D0E-884FA6CB5A93}">
      <dsp:nvSpPr>
        <dsp:cNvPr id="0" name=""/>
        <dsp:cNvSpPr/>
      </dsp:nvSpPr>
      <dsp:spPr>
        <a:xfrm>
          <a:off x="1709857" y="3685136"/>
          <a:ext cx="3964684" cy="1481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55" tIns="156755" rIns="156755" bIns="156755" numCol="1" spcCol="1270" anchor="ctr" anchorCtr="0">
          <a:noAutofit/>
        </a:bodyPr>
        <a:lstStyle/>
        <a:p>
          <a:pPr marL="0" lvl="0" indent="0" algn="l" defTabSz="711200">
            <a:lnSpc>
              <a:spcPct val="100000"/>
            </a:lnSpc>
            <a:spcBef>
              <a:spcPct val="0"/>
            </a:spcBef>
            <a:spcAft>
              <a:spcPct val="35000"/>
            </a:spcAft>
            <a:buNone/>
          </a:pPr>
          <a:r>
            <a:rPr lang="en-US" sz="1600" kern="1200" dirty="0"/>
            <a:t>3. People working in the cultural sector and those who create culture are rewarded for their work. The jobs in the sector are competitive, creating opportunities for creativity and professional development.</a:t>
          </a:r>
        </a:p>
      </dsp:txBody>
      <dsp:txXfrm>
        <a:off x="1709857" y="3685136"/>
        <a:ext cx="3964684" cy="1481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FFA7A-56B8-41CB-B81B-5084D3533632}">
      <dsp:nvSpPr>
        <dsp:cNvPr id="0" name=""/>
        <dsp:cNvSpPr/>
      </dsp:nvSpPr>
      <dsp:spPr>
        <a:xfrm>
          <a:off x="0" y="2146"/>
          <a:ext cx="5741533" cy="9407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F7D0D-3A69-4577-B054-3ACD65D19D6E}">
      <dsp:nvSpPr>
        <dsp:cNvPr id="0" name=""/>
        <dsp:cNvSpPr/>
      </dsp:nvSpPr>
      <dsp:spPr>
        <a:xfrm>
          <a:off x="284572" y="213811"/>
          <a:ext cx="517404" cy="517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B7D62C-09BB-4F1A-808E-8BBD7609D74E}">
      <dsp:nvSpPr>
        <dsp:cNvPr id="0" name=""/>
        <dsp:cNvSpPr/>
      </dsp:nvSpPr>
      <dsp:spPr>
        <a:xfrm>
          <a:off x="1086548" y="2146"/>
          <a:ext cx="4574141"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622300">
            <a:lnSpc>
              <a:spcPct val="90000"/>
            </a:lnSpc>
            <a:spcBef>
              <a:spcPct val="0"/>
            </a:spcBef>
            <a:spcAft>
              <a:spcPct val="35000"/>
            </a:spcAft>
            <a:buNone/>
          </a:pPr>
          <a:r>
            <a:rPr lang="en-US" sz="1400" kern="1200"/>
            <a:t>Cultural activities involve the population, provide opportunities to develop their cultural and creative abilities, and enrich their personality.</a:t>
          </a:r>
        </a:p>
      </dsp:txBody>
      <dsp:txXfrm>
        <a:off x="1086548" y="2146"/>
        <a:ext cx="4574141" cy="1087724"/>
      </dsp:txXfrm>
    </dsp:sp>
    <dsp:sp modelId="{93439D32-B077-43AB-825E-F00CDA88D895}">
      <dsp:nvSpPr>
        <dsp:cNvPr id="0" name=""/>
        <dsp:cNvSpPr/>
      </dsp:nvSpPr>
      <dsp:spPr>
        <a:xfrm>
          <a:off x="0" y="1361801"/>
          <a:ext cx="5741533" cy="9407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D7FAB-4404-479A-8F44-487DE6BFAE7E}">
      <dsp:nvSpPr>
        <dsp:cNvPr id="0" name=""/>
        <dsp:cNvSpPr/>
      </dsp:nvSpPr>
      <dsp:spPr>
        <a:xfrm>
          <a:off x="284572" y="1573466"/>
          <a:ext cx="517404" cy="517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4D70B8-55AD-4AA0-BA5A-14A29CE9EC79}">
      <dsp:nvSpPr>
        <dsp:cNvPr id="0" name=""/>
        <dsp:cNvSpPr/>
      </dsp:nvSpPr>
      <dsp:spPr>
        <a:xfrm>
          <a:off x="1086548" y="1361801"/>
          <a:ext cx="4574141"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622300">
            <a:lnSpc>
              <a:spcPct val="90000"/>
            </a:lnSpc>
            <a:spcBef>
              <a:spcPct val="0"/>
            </a:spcBef>
            <a:spcAft>
              <a:spcPct val="35000"/>
            </a:spcAft>
            <a:buNone/>
          </a:pPr>
          <a:r>
            <a:rPr lang="en-US" sz="1400" kern="1200"/>
            <a:t>Cultural activities reinforce public solidarity. Society actively participates in public discourse, preserving, memorizing and actualizing its history, creating and strengthening the identity and traditions of multicultural Lithuania.</a:t>
          </a:r>
        </a:p>
      </dsp:txBody>
      <dsp:txXfrm>
        <a:off x="1086548" y="1361801"/>
        <a:ext cx="4574141" cy="1087724"/>
      </dsp:txXfrm>
    </dsp:sp>
    <dsp:sp modelId="{386B76F9-73D3-471B-AF64-FCDB34339811}">
      <dsp:nvSpPr>
        <dsp:cNvPr id="0" name=""/>
        <dsp:cNvSpPr/>
      </dsp:nvSpPr>
      <dsp:spPr>
        <a:xfrm>
          <a:off x="0" y="2721457"/>
          <a:ext cx="5741533" cy="9407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59814-FC21-419F-BEAA-1472A36E45E7}">
      <dsp:nvSpPr>
        <dsp:cNvPr id="0" name=""/>
        <dsp:cNvSpPr/>
      </dsp:nvSpPr>
      <dsp:spPr>
        <a:xfrm>
          <a:off x="284572" y="2933122"/>
          <a:ext cx="517404" cy="517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C68441-8F25-4437-9B93-F4D7658640E3}">
      <dsp:nvSpPr>
        <dsp:cNvPr id="0" name=""/>
        <dsp:cNvSpPr/>
      </dsp:nvSpPr>
      <dsp:spPr>
        <a:xfrm>
          <a:off x="1086548" y="2721457"/>
          <a:ext cx="4574141"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622300">
            <a:lnSpc>
              <a:spcPct val="90000"/>
            </a:lnSpc>
            <a:spcBef>
              <a:spcPct val="0"/>
            </a:spcBef>
            <a:spcAft>
              <a:spcPct val="35000"/>
            </a:spcAft>
            <a:buNone/>
          </a:pPr>
          <a:r>
            <a:rPr lang="en-US" sz="1400" kern="1200"/>
            <a:t>Cultural activities involve people of different ages and sexes and people from different social groups.</a:t>
          </a:r>
        </a:p>
      </dsp:txBody>
      <dsp:txXfrm>
        <a:off x="1086548" y="2721457"/>
        <a:ext cx="4574141" cy="1087724"/>
      </dsp:txXfrm>
    </dsp:sp>
    <dsp:sp modelId="{31A69FE2-60B1-43C9-98D6-DC1C09210B64}">
      <dsp:nvSpPr>
        <dsp:cNvPr id="0" name=""/>
        <dsp:cNvSpPr/>
      </dsp:nvSpPr>
      <dsp:spPr>
        <a:xfrm>
          <a:off x="0" y="4081112"/>
          <a:ext cx="5741533" cy="9407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04064B-B7DA-45AC-9F98-D3A6420F5062}">
      <dsp:nvSpPr>
        <dsp:cNvPr id="0" name=""/>
        <dsp:cNvSpPr/>
      </dsp:nvSpPr>
      <dsp:spPr>
        <a:xfrm>
          <a:off x="284572" y="4292777"/>
          <a:ext cx="517404" cy="5174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8B9919-F2DC-4338-83F2-C7AF47336862}">
      <dsp:nvSpPr>
        <dsp:cNvPr id="0" name=""/>
        <dsp:cNvSpPr/>
      </dsp:nvSpPr>
      <dsp:spPr>
        <a:xfrm>
          <a:off x="1086548" y="4081112"/>
          <a:ext cx="4574141"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622300">
            <a:lnSpc>
              <a:spcPct val="90000"/>
            </a:lnSpc>
            <a:spcBef>
              <a:spcPct val="0"/>
            </a:spcBef>
            <a:spcAft>
              <a:spcPct val="35000"/>
            </a:spcAft>
            <a:buNone/>
          </a:pPr>
          <a:r>
            <a:rPr lang="en-US" sz="1400" kern="1200"/>
            <a:t>The use of cultural resources is envisaged in other sectoral policies, creating added value in them.</a:t>
          </a:r>
        </a:p>
      </dsp:txBody>
      <dsp:txXfrm>
        <a:off x="1086548" y="4081112"/>
        <a:ext cx="4574141" cy="1087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CF300-3412-4176-B358-B9CCD009B7ED}">
      <dsp:nvSpPr>
        <dsp:cNvPr id="0" name=""/>
        <dsp:cNvSpPr/>
      </dsp:nvSpPr>
      <dsp:spPr>
        <a:xfrm>
          <a:off x="0" y="2146"/>
          <a:ext cx="5741533" cy="1087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D29F2-9FC5-4015-A4C4-BA601D1048A4}">
      <dsp:nvSpPr>
        <dsp:cNvPr id="0" name=""/>
        <dsp:cNvSpPr/>
      </dsp:nvSpPr>
      <dsp:spPr>
        <a:xfrm>
          <a:off x="329036" y="246884"/>
          <a:ext cx="598248" cy="598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F388B1-2A4C-42A9-BB69-8EC284A2CB70}">
      <dsp:nvSpPr>
        <dsp:cNvPr id="0" name=""/>
        <dsp:cNvSpPr/>
      </dsp:nvSpPr>
      <dsp:spPr>
        <a:xfrm>
          <a:off x="1256321" y="2146"/>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977900">
            <a:lnSpc>
              <a:spcPct val="90000"/>
            </a:lnSpc>
            <a:spcBef>
              <a:spcPct val="0"/>
            </a:spcBef>
            <a:spcAft>
              <a:spcPct val="35000"/>
            </a:spcAft>
            <a:buNone/>
          </a:pPr>
          <a:r>
            <a:rPr lang="en-US" sz="2200" kern="1200"/>
            <a:t>Dainius Radzevicius</a:t>
          </a:r>
        </a:p>
      </dsp:txBody>
      <dsp:txXfrm>
        <a:off x="1256321" y="2146"/>
        <a:ext cx="4485212" cy="1087724"/>
      </dsp:txXfrm>
    </dsp:sp>
    <dsp:sp modelId="{131C2DCA-F4A5-44E6-BB3E-9F264B7270DD}">
      <dsp:nvSpPr>
        <dsp:cNvPr id="0" name=""/>
        <dsp:cNvSpPr/>
      </dsp:nvSpPr>
      <dsp:spPr>
        <a:xfrm>
          <a:off x="0" y="1361801"/>
          <a:ext cx="5741533" cy="1087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960FA1-2D9A-4ADD-BB32-B312EA0F57F6}">
      <dsp:nvSpPr>
        <dsp:cNvPr id="0" name=""/>
        <dsp:cNvSpPr/>
      </dsp:nvSpPr>
      <dsp:spPr>
        <a:xfrm>
          <a:off x="329036" y="1606539"/>
          <a:ext cx="598248" cy="598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100AFB-A79D-4307-9CC1-F68B1F60FD00}">
      <dsp:nvSpPr>
        <dsp:cNvPr id="0" name=""/>
        <dsp:cNvSpPr/>
      </dsp:nvSpPr>
      <dsp:spPr>
        <a:xfrm>
          <a:off x="1256321" y="1361801"/>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977900">
            <a:lnSpc>
              <a:spcPct val="90000"/>
            </a:lnSpc>
            <a:spcBef>
              <a:spcPct val="0"/>
            </a:spcBef>
            <a:spcAft>
              <a:spcPct val="35000"/>
            </a:spcAft>
            <a:buNone/>
          </a:pPr>
          <a:r>
            <a:rPr lang="en-US" sz="2200" kern="1200">
              <a:hlinkClick xmlns:r="http://schemas.openxmlformats.org/officeDocument/2006/relationships" r:id="rId5"/>
            </a:rPr>
            <a:t>dainius@dainius.org</a:t>
          </a:r>
          <a:endParaRPr lang="en-US" sz="2200" kern="1200"/>
        </a:p>
      </dsp:txBody>
      <dsp:txXfrm>
        <a:off x="1256321" y="1361801"/>
        <a:ext cx="4485212" cy="1087724"/>
      </dsp:txXfrm>
    </dsp:sp>
    <dsp:sp modelId="{3428C355-0C1C-4144-81EF-3EA17217C6A3}">
      <dsp:nvSpPr>
        <dsp:cNvPr id="0" name=""/>
        <dsp:cNvSpPr/>
      </dsp:nvSpPr>
      <dsp:spPr>
        <a:xfrm>
          <a:off x="0" y="2721457"/>
          <a:ext cx="5741533" cy="1087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F39764-751D-4047-A9E0-09863B9F985E}">
      <dsp:nvSpPr>
        <dsp:cNvPr id="0" name=""/>
        <dsp:cNvSpPr/>
      </dsp:nvSpPr>
      <dsp:spPr>
        <a:xfrm>
          <a:off x="329036" y="2966195"/>
          <a:ext cx="598248" cy="59824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C2F657-7C35-4E3B-9137-5901F5BD5903}">
      <dsp:nvSpPr>
        <dsp:cNvPr id="0" name=""/>
        <dsp:cNvSpPr/>
      </dsp:nvSpPr>
      <dsp:spPr>
        <a:xfrm>
          <a:off x="1256321" y="2721457"/>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977900">
            <a:lnSpc>
              <a:spcPct val="90000"/>
            </a:lnSpc>
            <a:spcBef>
              <a:spcPct val="0"/>
            </a:spcBef>
            <a:spcAft>
              <a:spcPct val="35000"/>
            </a:spcAft>
            <a:buNone/>
          </a:pPr>
          <a:r>
            <a:rPr lang="en-US" sz="2200" kern="1200"/>
            <a:t>+37061263838</a:t>
          </a:r>
        </a:p>
      </dsp:txBody>
      <dsp:txXfrm>
        <a:off x="1256321" y="2721457"/>
        <a:ext cx="4485212" cy="1087724"/>
      </dsp:txXfrm>
    </dsp:sp>
    <dsp:sp modelId="{3F8D4CE1-EB63-4B2F-8834-9D32FBC1C8BA}">
      <dsp:nvSpPr>
        <dsp:cNvPr id="0" name=""/>
        <dsp:cNvSpPr/>
      </dsp:nvSpPr>
      <dsp:spPr>
        <a:xfrm>
          <a:off x="0" y="4081112"/>
          <a:ext cx="5741533" cy="1087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F7E15-452F-4FC9-AF2E-C7167D5F3A61}">
      <dsp:nvSpPr>
        <dsp:cNvPr id="0" name=""/>
        <dsp:cNvSpPr/>
      </dsp:nvSpPr>
      <dsp:spPr>
        <a:xfrm>
          <a:off x="329036" y="4325850"/>
          <a:ext cx="598248" cy="59824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089E8F-7BDC-4EB1-AB58-4D237D0DF6E2}">
      <dsp:nvSpPr>
        <dsp:cNvPr id="0" name=""/>
        <dsp:cNvSpPr/>
      </dsp:nvSpPr>
      <dsp:spPr>
        <a:xfrm>
          <a:off x="1256321" y="4081112"/>
          <a:ext cx="4485212" cy="108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17" tIns="115117" rIns="115117" bIns="115117" numCol="1" spcCol="1270" anchor="ctr" anchorCtr="0">
          <a:noAutofit/>
        </a:bodyPr>
        <a:lstStyle/>
        <a:p>
          <a:pPr marL="0" lvl="0" indent="0" algn="l" defTabSz="977900">
            <a:lnSpc>
              <a:spcPct val="90000"/>
            </a:lnSpc>
            <a:spcBef>
              <a:spcPct val="0"/>
            </a:spcBef>
            <a:spcAft>
              <a:spcPct val="35000"/>
            </a:spcAft>
            <a:buNone/>
          </a:pPr>
          <a:r>
            <a:rPr lang="en-US" sz="2200" kern="1200"/>
            <a:t>Skype dainius.radzevicius</a:t>
          </a:r>
        </a:p>
      </dsp:txBody>
      <dsp:txXfrm>
        <a:off x="1256321" y="4081112"/>
        <a:ext cx="4485212" cy="10877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lt-LT"/>
              <a:t>Spustelėję redag. ruoš. pavad. stilių</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lt-LT"/>
              <a:t>Spustelėję redag. ruoš. pavad. stilių</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lt-LT"/>
              <a:t>Spustelėję redag. ruoš. pavad. stilių</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Redaguoti šablono teksto stilius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lt-LT"/>
              <a:t>Spustelėję redag. ruoš. pavad. stilių</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lt-LT"/>
              <a:t>Spustelėję redag. ruoš. pavad. stilių</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lt-LT"/>
              <a:t>Redaguoti šablono teksto stilius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lt-LT"/>
              <a:t>Spustelėję redag. ruoš. pavad. stilių</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lt-LT"/>
              <a:t>Redaguoti šablono teksto stilius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nchor="ct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lt-LT"/>
              <a:t>Spustelėję redag. ruoš. pavad. stilių</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 ruoš. pavad. stilių</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lt-LT"/>
              <a:t>Spustelėję redag. ruoš. pavad. stilių</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lt-LT"/>
              <a:t>Spustelėję redag. ruoš. pavad. stilių</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lt-LT"/>
              <a:t>Spustelėję redag. ruoš. pavad. stilių</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6/7/2019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ltkt.lt/en/grants-for-the-arts/strategic-directions-2019-2021"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 name="Straight Connector 8"/>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Pavadinimas 1"/>
          <p:cNvSpPr>
            <a:spLocks noGrp="1"/>
          </p:cNvSpPr>
          <p:nvPr>
            <p:ph type="ctrTitle"/>
          </p:nvPr>
        </p:nvSpPr>
        <p:spPr>
          <a:xfrm>
            <a:off x="251733" y="569126"/>
            <a:ext cx="4748935" cy="4282272"/>
          </a:xfrm>
        </p:spPr>
        <p:txBody>
          <a:bodyPr>
            <a:normAutofit fontScale="90000"/>
          </a:bodyPr>
          <a:lstStyle/>
          <a:p>
            <a:br>
              <a:rPr lang="lt-LT" sz="3100" b="1" dirty="0"/>
            </a:br>
            <a:r>
              <a:rPr lang="en-US" dirty="0"/>
              <a:t>Recent changes in Lithuanian Culture policy and artists in the changing environment</a:t>
            </a:r>
            <a:endParaRPr lang="lt-LT" dirty="0"/>
          </a:p>
        </p:txBody>
      </p:sp>
      <p:sp>
        <p:nvSpPr>
          <p:cNvPr id="3" name="Antrinis pavadinimas 2"/>
          <p:cNvSpPr>
            <a:spLocks noGrp="1"/>
          </p:cNvSpPr>
          <p:nvPr>
            <p:ph type="subTitle" idx="1"/>
          </p:nvPr>
        </p:nvSpPr>
        <p:spPr>
          <a:xfrm>
            <a:off x="486876" y="5339954"/>
            <a:ext cx="4513792" cy="914401"/>
          </a:xfrm>
        </p:spPr>
        <p:txBody>
          <a:bodyPr>
            <a:normAutofit/>
          </a:bodyPr>
          <a:lstStyle/>
          <a:p>
            <a:r>
              <a:rPr lang="lt-LT" dirty="0"/>
              <a:t>Dainius </a:t>
            </a:r>
            <a:r>
              <a:rPr lang="lt-LT" dirty="0" err="1"/>
              <a:t>radzevičius</a:t>
            </a:r>
            <a:endParaRPr lang="lt-LT" dirty="0"/>
          </a:p>
          <a:p>
            <a:r>
              <a:rPr lang="en-US" dirty="0"/>
              <a:t>Lithuania</a:t>
            </a:r>
            <a:endParaRPr lang="lt-LT" dirty="0"/>
          </a:p>
        </p:txBody>
      </p:sp>
      <p:sp>
        <p:nvSpPr>
          <p:cNvPr id="5" name="Stačiakampis 4">
            <a:extLst>
              <a:ext uri="{FF2B5EF4-FFF2-40B4-BE49-F238E27FC236}">
                <a16:creationId xmlns:a16="http://schemas.microsoft.com/office/drawing/2014/main" id="{8AA33BA0-221A-4308-BF1F-7D039D121E59}"/>
              </a:ext>
            </a:extLst>
          </p:cNvPr>
          <p:cNvSpPr/>
          <p:nvPr/>
        </p:nvSpPr>
        <p:spPr>
          <a:xfrm>
            <a:off x="6231732" y="2399873"/>
            <a:ext cx="6096000" cy="830997"/>
          </a:xfrm>
          <a:prstGeom prst="rect">
            <a:avLst/>
          </a:prstGeom>
        </p:spPr>
        <p:txBody>
          <a:bodyPr>
            <a:spAutoFit/>
          </a:bodyPr>
          <a:lstStyle/>
          <a:p>
            <a:pPr algn="ctr"/>
            <a:r>
              <a:rPr lang="en-US" sz="2400" b="1" dirty="0">
                <a:solidFill>
                  <a:srgbClr val="222222"/>
                </a:solidFill>
                <a:latin typeface="Times New Roman" panose="02020603050405020304" pitchFamily="18" charset="0"/>
                <a:ea typeface="Times New Roman" panose="02020603050405020304" pitchFamily="18" charset="0"/>
              </a:rPr>
              <a:t>Conference for Creative Associations – Latvia, Lithuania, Estonia</a:t>
            </a:r>
            <a:endParaRPr lang="lt-LT" sz="2400" dirty="0"/>
          </a:p>
        </p:txBody>
      </p:sp>
      <p:pic>
        <p:nvPicPr>
          <p:cNvPr id="12290" name="Picture 2" descr="Image result for culture in baltic">
            <a:extLst>
              <a:ext uri="{FF2B5EF4-FFF2-40B4-BE49-F238E27FC236}">
                <a16:creationId xmlns:a16="http://schemas.microsoft.com/office/drawing/2014/main" id="{1C9F1D0B-FAE4-48DC-A068-9CA71510A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678" y="3546525"/>
            <a:ext cx="4126774" cy="273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12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5076D2A-03B3-4467-895F-E294EF2DE0C9}"/>
              </a:ext>
            </a:extLst>
          </p:cNvPr>
          <p:cNvSpPr>
            <a:spLocks noGrp="1"/>
          </p:cNvSpPr>
          <p:nvPr>
            <p:ph type="title"/>
          </p:nvPr>
        </p:nvSpPr>
        <p:spPr>
          <a:xfrm>
            <a:off x="7865806" y="643463"/>
            <a:ext cx="3706762" cy="1608124"/>
          </a:xfrm>
        </p:spPr>
        <p:txBody>
          <a:bodyPr>
            <a:normAutofit/>
          </a:bodyPr>
          <a:lstStyle/>
          <a:p>
            <a:pPr>
              <a:lnSpc>
                <a:spcPct val="90000"/>
              </a:lnSpc>
            </a:pPr>
            <a:r>
              <a:rPr lang="en-US" sz="2000" dirty="0"/>
              <a:t>Culture 2030: Lithuania cannot guarantee the transmission of the most outstanding works to future generations</a:t>
            </a:r>
            <a:endParaRPr lang="lt-LT" sz="2000" dirty="0"/>
          </a:p>
        </p:txBody>
      </p:sp>
      <p:pic>
        <p:nvPicPr>
          <p:cNvPr id="3074" name="Picture 2" descr="Paroda âGyvÅ«nas-Å¾mogus-robotasâ Mo muziejuje">
            <a:extLst>
              <a:ext uri="{FF2B5EF4-FFF2-40B4-BE49-F238E27FC236}">
                <a16:creationId xmlns:a16="http://schemas.microsoft.com/office/drawing/2014/main" id="{811493E2-8437-48B9-AA17-56ED0D65CC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30" r="2981" b="-1"/>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urinio vietos rezervavimo ženklas 2">
            <a:extLst>
              <a:ext uri="{FF2B5EF4-FFF2-40B4-BE49-F238E27FC236}">
                <a16:creationId xmlns:a16="http://schemas.microsoft.com/office/drawing/2014/main" id="{B4FAA652-ED8A-4FB8-A316-C189F36DD205}"/>
              </a:ext>
            </a:extLst>
          </p:cNvPr>
          <p:cNvSpPr>
            <a:spLocks noGrp="1"/>
          </p:cNvSpPr>
          <p:nvPr>
            <p:ph idx="1"/>
          </p:nvPr>
        </p:nvSpPr>
        <p:spPr>
          <a:xfrm>
            <a:off x="7865806" y="2251587"/>
            <a:ext cx="3706762" cy="3972232"/>
          </a:xfrm>
        </p:spPr>
        <p:txBody>
          <a:bodyPr>
            <a:normAutofit/>
          </a:bodyPr>
          <a:lstStyle/>
          <a:p>
            <a:r>
              <a:rPr lang="en-US" dirty="0"/>
              <a:t>Lithuanian museums are not financially capable of consistently collecting the works of contemporary art creators, so the state cannot guarantee the transmission of outstanding cultural and artistic works to future generations, according to the culture policy strategy “Culture 2030”. It was prepared by the Ministry of Culture.</a:t>
            </a:r>
            <a:endParaRPr lang="lt-LT" dirty="0"/>
          </a:p>
        </p:txBody>
      </p:sp>
    </p:spTree>
    <p:extLst>
      <p:ext uri="{BB962C8B-B14F-4D97-AF65-F5344CB8AC3E}">
        <p14:creationId xmlns:p14="http://schemas.microsoft.com/office/powerpoint/2010/main" val="6350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p:cNvSpPr>
            <a:spLocks noGrp="1"/>
          </p:cNvSpPr>
          <p:nvPr>
            <p:ph type="title"/>
          </p:nvPr>
        </p:nvSpPr>
        <p:spPr>
          <a:xfrm>
            <a:off x="685799" y="1150076"/>
            <a:ext cx="3659389" cy="4557849"/>
          </a:xfrm>
        </p:spPr>
        <p:txBody>
          <a:bodyPr>
            <a:normAutofit/>
          </a:bodyPr>
          <a:lstStyle/>
          <a:p>
            <a:pPr algn="r">
              <a:lnSpc>
                <a:spcPct val="90000"/>
              </a:lnSpc>
            </a:pPr>
            <a:r>
              <a:rPr lang="en-US" sz="3300"/>
              <a:t>Culture 2030: Lithuania cannot guarantee the transmission of the most outstanding works to future generations</a:t>
            </a:r>
            <a:br>
              <a:rPr lang="en-US" sz="3300" b="1"/>
            </a:br>
            <a:endParaRPr lang="lt-LT" sz="3300"/>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urinio vietos rezervavimo ženklas 2"/>
          <p:cNvSpPr>
            <a:spLocks noGrp="1"/>
          </p:cNvSpPr>
          <p:nvPr>
            <p:ph idx="1"/>
          </p:nvPr>
        </p:nvSpPr>
        <p:spPr>
          <a:xfrm>
            <a:off x="4988658" y="1150076"/>
            <a:ext cx="6517543" cy="4557849"/>
          </a:xfrm>
        </p:spPr>
        <p:txBody>
          <a:bodyPr>
            <a:normAutofit/>
          </a:bodyPr>
          <a:lstStyle/>
          <a:p>
            <a:r>
              <a:rPr lang="en-US" sz="2800" dirty="0"/>
              <a:t>According to the Ministry, private business support, patronage may be implemented to solve the problem, but the state has to concentrate its resources and remove regulatory obstacles to support private sponsors.</a:t>
            </a:r>
            <a:endParaRPr lang="lt-LT" sz="2800" dirty="0"/>
          </a:p>
        </p:txBody>
      </p:sp>
    </p:spTree>
    <p:extLst>
      <p:ext uri="{BB962C8B-B14F-4D97-AF65-F5344CB8AC3E}">
        <p14:creationId xmlns:p14="http://schemas.microsoft.com/office/powerpoint/2010/main" val="77940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8074D12-E37C-4F9A-B073-DB552F22E3E0}"/>
              </a:ext>
            </a:extLst>
          </p:cNvPr>
          <p:cNvSpPr>
            <a:spLocks noGrp="1"/>
          </p:cNvSpPr>
          <p:nvPr>
            <p:ph type="title"/>
          </p:nvPr>
        </p:nvSpPr>
        <p:spPr>
          <a:xfrm>
            <a:off x="4955458" y="204382"/>
            <a:ext cx="6593075" cy="1612490"/>
          </a:xfrm>
        </p:spPr>
        <p:txBody>
          <a:bodyPr>
            <a:normAutofit/>
          </a:bodyPr>
          <a:lstStyle/>
          <a:p>
            <a:r>
              <a:rPr lang="en-US" dirty="0"/>
              <a:t>Culture 2030</a:t>
            </a:r>
            <a:endParaRPr lang="lt-LT" dirty="0"/>
          </a:p>
        </p:txBody>
      </p:sp>
      <p:pic>
        <p:nvPicPr>
          <p:cNvPr id="9218" name="Picture 2" descr="Image result for kultÅ«ra ir pinigai">
            <a:extLst>
              <a:ext uri="{FF2B5EF4-FFF2-40B4-BE49-F238E27FC236}">
                <a16:creationId xmlns:a16="http://schemas.microsoft.com/office/drawing/2014/main" id="{01EAE967-D4BD-4D32-A6A5-238FE948A7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6" r="3" b="3"/>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urinio vietos rezervavimo ženklas 2">
            <a:extLst>
              <a:ext uri="{FF2B5EF4-FFF2-40B4-BE49-F238E27FC236}">
                <a16:creationId xmlns:a16="http://schemas.microsoft.com/office/drawing/2014/main" id="{AF3F57C1-851D-4FE1-BA9C-8BEF0156467E}"/>
              </a:ext>
            </a:extLst>
          </p:cNvPr>
          <p:cNvSpPr>
            <a:spLocks noGrp="1"/>
          </p:cNvSpPr>
          <p:nvPr>
            <p:ph idx="1"/>
          </p:nvPr>
        </p:nvSpPr>
        <p:spPr>
          <a:xfrm>
            <a:off x="4955458" y="2251587"/>
            <a:ext cx="6593075" cy="3972232"/>
          </a:xfrm>
        </p:spPr>
        <p:txBody>
          <a:bodyPr>
            <a:noAutofit/>
          </a:bodyPr>
          <a:lstStyle/>
          <a:p>
            <a:r>
              <a:rPr lang="en-US" sz="2400" dirty="0"/>
              <a:t>Attention is drawn to the problem of attracting sponsors (private individuals). Compared to Western states, the level of charity, including cultural patronage, remains low in Lithuania.</a:t>
            </a:r>
          </a:p>
          <a:p>
            <a:endParaRPr lang="en-US" sz="2400" dirty="0"/>
          </a:p>
          <a:p>
            <a:r>
              <a:rPr lang="en-US" sz="2400" dirty="0"/>
              <a:t>According to the Ministry of Culture, the funds of the sponsors of state performing arts institutions in 2017, compared to 2015, decreased by 23%. This decrease is partly due to the new restrictions on alcohol advertising launched in 2017.</a:t>
            </a:r>
            <a:endParaRPr lang="lt-LT" sz="2400" dirty="0"/>
          </a:p>
        </p:txBody>
      </p:sp>
    </p:spTree>
    <p:extLst>
      <p:ext uri="{BB962C8B-B14F-4D97-AF65-F5344CB8AC3E}">
        <p14:creationId xmlns:p14="http://schemas.microsoft.com/office/powerpoint/2010/main" val="394723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94A4929-0211-4578-A12B-607342E24E32}"/>
              </a:ext>
            </a:extLst>
          </p:cNvPr>
          <p:cNvSpPr>
            <a:spLocks noGrp="1"/>
          </p:cNvSpPr>
          <p:nvPr>
            <p:ph type="title"/>
          </p:nvPr>
        </p:nvSpPr>
        <p:spPr>
          <a:xfrm>
            <a:off x="4754384" y="609599"/>
            <a:ext cx="6282266" cy="1456267"/>
          </a:xfrm>
        </p:spPr>
        <p:txBody>
          <a:bodyPr>
            <a:normAutofit/>
          </a:bodyPr>
          <a:lstStyle/>
          <a:p>
            <a:r>
              <a:rPr lang="en-US"/>
              <a:t>Culture is less interested in men and seniors</a:t>
            </a:r>
            <a:endParaRPr lang="lt-LT" dirty="0"/>
          </a:p>
        </p:txBody>
      </p:sp>
      <p:sp>
        <p:nvSpPr>
          <p:cNvPr id="3" name="Turinio vietos rezervavimo ženklas 2">
            <a:extLst>
              <a:ext uri="{FF2B5EF4-FFF2-40B4-BE49-F238E27FC236}">
                <a16:creationId xmlns:a16="http://schemas.microsoft.com/office/drawing/2014/main" id="{1C561D77-E800-496C-9F59-0DBF440B08D7}"/>
              </a:ext>
            </a:extLst>
          </p:cNvPr>
          <p:cNvSpPr>
            <a:spLocks noGrp="1"/>
          </p:cNvSpPr>
          <p:nvPr>
            <p:ph idx="1"/>
          </p:nvPr>
        </p:nvSpPr>
        <p:spPr>
          <a:xfrm>
            <a:off x="4754384" y="2142066"/>
            <a:ext cx="6282266" cy="3649133"/>
          </a:xfrm>
        </p:spPr>
        <p:txBody>
          <a:bodyPr>
            <a:normAutofit/>
          </a:bodyPr>
          <a:lstStyle/>
          <a:p>
            <a:r>
              <a:rPr lang="en-US" dirty="0"/>
              <a:t>The aim is to involve people in different cultural activities - different age, gender and different social groups - to create conditions for fostering cultural and creative skills. </a:t>
            </a:r>
            <a:endParaRPr lang="lt-LT" dirty="0"/>
          </a:p>
          <a:p>
            <a:r>
              <a:rPr lang="en-US" dirty="0"/>
              <a:t>According to the ministry, participation in cultural activities and consumption of cultural services has been steadily decreasing among older population groups, women are engaged in creative activities and use cultural services more often than men.</a:t>
            </a:r>
            <a:endParaRPr lang="lt-LT" dirty="0"/>
          </a:p>
        </p:txBody>
      </p:sp>
      <p:pic>
        <p:nvPicPr>
          <p:cNvPr id="5122" name="Picture 2" descr="Image result for vyrai ir kultÅ«ra">
            <a:extLst>
              <a:ext uri="{FF2B5EF4-FFF2-40B4-BE49-F238E27FC236}">
                <a16:creationId xmlns:a16="http://schemas.microsoft.com/office/drawing/2014/main" id="{D14BA8BF-9776-4F25-9CFA-864879C7B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21" r="32745"/>
          <a:stretch/>
        </p:blipFill>
        <p:spPr bwMode="auto">
          <a:xfrm>
            <a:off x="685800" y="1030288"/>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26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kultÅ«ros darbuotojai">
            <a:extLst>
              <a:ext uri="{FF2B5EF4-FFF2-40B4-BE49-F238E27FC236}">
                <a16:creationId xmlns:a16="http://schemas.microsoft.com/office/drawing/2014/main" id="{E0974D23-3B10-4E00-8012-3D5816F6642F}"/>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Pavadinimas 1">
            <a:extLst>
              <a:ext uri="{FF2B5EF4-FFF2-40B4-BE49-F238E27FC236}">
                <a16:creationId xmlns:a16="http://schemas.microsoft.com/office/drawing/2014/main" id="{4E9D79A0-4E78-487B-92D2-C0609336C4DE}"/>
              </a:ext>
            </a:extLst>
          </p:cNvPr>
          <p:cNvSpPr>
            <a:spLocks noGrp="1"/>
          </p:cNvSpPr>
          <p:nvPr>
            <p:ph type="title"/>
          </p:nvPr>
        </p:nvSpPr>
        <p:spPr>
          <a:xfrm>
            <a:off x="685801" y="609600"/>
            <a:ext cx="10131425" cy="1456267"/>
          </a:xfrm>
        </p:spPr>
        <p:txBody>
          <a:bodyPr>
            <a:normAutofit/>
          </a:bodyPr>
          <a:lstStyle/>
          <a:p>
            <a:r>
              <a:rPr lang="en-US" dirty="0"/>
              <a:t>Requirements are high - salary is exceptionally low</a:t>
            </a:r>
            <a:endParaRPr lang="lt-LT" dirty="0"/>
          </a:p>
        </p:txBody>
      </p:sp>
      <p:sp>
        <p:nvSpPr>
          <p:cNvPr id="3" name="Turinio vietos rezervavimo ženklas 2">
            <a:extLst>
              <a:ext uri="{FF2B5EF4-FFF2-40B4-BE49-F238E27FC236}">
                <a16:creationId xmlns:a16="http://schemas.microsoft.com/office/drawing/2014/main" id="{3F023C8A-9E2E-4138-A205-BCD5FD86F568}"/>
              </a:ext>
            </a:extLst>
          </p:cNvPr>
          <p:cNvSpPr>
            <a:spLocks noGrp="1"/>
          </p:cNvSpPr>
          <p:nvPr>
            <p:ph idx="1"/>
          </p:nvPr>
        </p:nvSpPr>
        <p:spPr>
          <a:xfrm>
            <a:off x="685801" y="2142067"/>
            <a:ext cx="10131425" cy="3649133"/>
          </a:xfrm>
        </p:spPr>
        <p:txBody>
          <a:bodyPr>
            <a:normAutofit/>
          </a:bodyPr>
          <a:lstStyle/>
          <a:p>
            <a:r>
              <a:rPr lang="en-US" sz="2400" dirty="0"/>
              <a:t>Another aim is a decent wage and appropriate conditions for workers and creators in the cultural sector. According to the data of the Ministry of Culture, the average salary of Lithuanian cultural workers is the third lowest in the European Union after Romania and Bulgaria. </a:t>
            </a:r>
            <a:endParaRPr lang="lt-LT" sz="2400" dirty="0"/>
          </a:p>
          <a:p>
            <a:r>
              <a:rPr lang="en-US" sz="2400" dirty="0"/>
              <a:t>According to the data of the Department of Statistics, 20,000 Lithuanian residents work in the cultural sector, of which 13,000 work in the subordinate institutions of the Ministry of Culture, other ministries and municipalities. This means that more than a third of cultural workers work in non-governmental organizations</a:t>
            </a:r>
            <a:r>
              <a:rPr lang="lt-LT" sz="2400" dirty="0"/>
              <a:t> </a:t>
            </a:r>
            <a:r>
              <a:rPr lang="en-US" sz="2400" dirty="0"/>
              <a:t>private sector.</a:t>
            </a:r>
            <a:endParaRPr lang="lt-LT" sz="2400" dirty="0"/>
          </a:p>
        </p:txBody>
      </p:sp>
    </p:spTree>
    <p:extLst>
      <p:ext uri="{BB962C8B-B14F-4D97-AF65-F5344CB8AC3E}">
        <p14:creationId xmlns:p14="http://schemas.microsoft.com/office/powerpoint/2010/main" val="112664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194" name="Picture 2" descr="Related image">
            <a:extLst>
              <a:ext uri="{FF2B5EF4-FFF2-40B4-BE49-F238E27FC236}">
                <a16:creationId xmlns:a16="http://schemas.microsoft.com/office/drawing/2014/main" id="{97AC1A98-EE49-4DE5-8D11-84C82F0A6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4" r="25531" b="-2"/>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urinio vietos rezervavimo ženklas 2">
            <a:extLst>
              <a:ext uri="{FF2B5EF4-FFF2-40B4-BE49-F238E27FC236}">
                <a16:creationId xmlns:a16="http://schemas.microsoft.com/office/drawing/2014/main" id="{F7519CBC-BD2D-45CE-935E-29B2BCCCB341}"/>
              </a:ext>
            </a:extLst>
          </p:cNvPr>
          <p:cNvSpPr>
            <a:spLocks noGrp="1"/>
          </p:cNvSpPr>
          <p:nvPr>
            <p:ph idx="1"/>
          </p:nvPr>
        </p:nvSpPr>
        <p:spPr>
          <a:xfrm>
            <a:off x="7629993" y="269823"/>
            <a:ext cx="4399613" cy="6318354"/>
          </a:xfrm>
        </p:spPr>
        <p:txBody>
          <a:bodyPr>
            <a:noAutofit/>
          </a:bodyPr>
          <a:lstStyle/>
          <a:p>
            <a:pPr>
              <a:lnSpc>
                <a:spcPct val="90000"/>
              </a:lnSpc>
            </a:pPr>
            <a:r>
              <a:rPr lang="en-US" sz="2000" dirty="0"/>
              <a:t>“Comparing wages of Lithuanian public sector cultural workers with other areas of public sector services, lower wages are only for guardians (non-medical services) specialists and postal couriers, that is, only in areas where the required qualification is minimal. The majority of cultural workers are subject to the highest standards of professional excellence (performers of national concert venues, theater actors, museum and librarians), ”noted in the Culture 2030 strategy, adding that poor remuneration has a major impact on the attractiveness of jobs in the sector and has a negative impact on culture. quality of service, promotes the outflow of creative resources from the country.</a:t>
            </a:r>
            <a:endParaRPr lang="lt-LT" sz="2000" dirty="0"/>
          </a:p>
        </p:txBody>
      </p:sp>
    </p:spTree>
    <p:extLst>
      <p:ext uri="{BB962C8B-B14F-4D97-AF65-F5344CB8AC3E}">
        <p14:creationId xmlns:p14="http://schemas.microsoft.com/office/powerpoint/2010/main" val="32514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3A872CA-9FD8-4394-9334-6AFCC5B915D2}"/>
              </a:ext>
            </a:extLst>
          </p:cNvPr>
          <p:cNvSpPr>
            <a:spLocks noGrp="1"/>
          </p:cNvSpPr>
          <p:nvPr>
            <p:ph type="title"/>
          </p:nvPr>
        </p:nvSpPr>
        <p:spPr/>
        <p:txBody>
          <a:bodyPr/>
          <a:lstStyle/>
          <a:p>
            <a:r>
              <a:rPr lang="lt-LT" dirty="0" err="1"/>
              <a:t>step</a:t>
            </a:r>
            <a:r>
              <a:rPr lang="lt-LT" dirty="0"/>
              <a:t> </a:t>
            </a:r>
            <a:r>
              <a:rPr lang="lt-LT" dirty="0" err="1"/>
              <a:t>by</a:t>
            </a:r>
            <a:r>
              <a:rPr lang="lt-LT" dirty="0"/>
              <a:t> </a:t>
            </a:r>
            <a:r>
              <a:rPr lang="lt-LT" dirty="0" err="1"/>
              <a:t>step</a:t>
            </a:r>
            <a:endParaRPr lang="lt-LT" dirty="0"/>
          </a:p>
        </p:txBody>
      </p:sp>
      <p:sp>
        <p:nvSpPr>
          <p:cNvPr id="3" name="Turinio vietos rezervavimo ženklas 2">
            <a:extLst>
              <a:ext uri="{FF2B5EF4-FFF2-40B4-BE49-F238E27FC236}">
                <a16:creationId xmlns:a16="http://schemas.microsoft.com/office/drawing/2014/main" id="{25CFCE84-0F21-4D9A-A443-126325E3DC10}"/>
              </a:ext>
            </a:extLst>
          </p:cNvPr>
          <p:cNvSpPr>
            <a:spLocks noGrp="1"/>
          </p:cNvSpPr>
          <p:nvPr>
            <p:ph idx="1"/>
          </p:nvPr>
        </p:nvSpPr>
        <p:spPr/>
        <p:txBody>
          <a:bodyPr>
            <a:noAutofit/>
          </a:bodyPr>
          <a:lstStyle/>
          <a:p>
            <a:r>
              <a:rPr lang="en-US" sz="2800" dirty="0"/>
              <a:t>This year, the earnings of cultural workers, on the basis of increased funding and wage increases due to tax changes, will rise by an average of 88 euros. This is what the Ministry of Culture says.</a:t>
            </a:r>
            <a:endParaRPr lang="lt-LT" sz="2800" dirty="0"/>
          </a:p>
          <a:p>
            <a:r>
              <a:rPr lang="en-US" sz="2800" dirty="0"/>
              <a:t>Next year, wages of culture and art and social workers should rise by 15 percent. This was reported at the end of January by Vice-Chancellor </a:t>
            </a:r>
            <a:r>
              <a:rPr lang="en-US" sz="2800" dirty="0" err="1"/>
              <a:t>Deivid</a:t>
            </a:r>
            <a:r>
              <a:rPr lang="en-US" sz="2800" dirty="0"/>
              <a:t> </a:t>
            </a:r>
            <a:r>
              <a:rPr lang="en-US" sz="2800" dirty="0" err="1"/>
              <a:t>Matulion</a:t>
            </a:r>
            <a:r>
              <a:rPr lang="en-US" sz="2800" dirty="0"/>
              <a:t>. As a result, it was agreed by a government commission led by it to discuss a strategy for increasing public sector wages.</a:t>
            </a:r>
            <a:endParaRPr lang="lt-LT" sz="2800" dirty="0"/>
          </a:p>
        </p:txBody>
      </p:sp>
    </p:spTree>
    <p:extLst>
      <p:ext uri="{BB962C8B-B14F-4D97-AF65-F5344CB8AC3E}">
        <p14:creationId xmlns:p14="http://schemas.microsoft.com/office/powerpoint/2010/main" val="27122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F88AA1A-7A77-45D4-BAAB-EAB7B3412157}"/>
              </a:ext>
            </a:extLst>
          </p:cNvPr>
          <p:cNvSpPr>
            <a:spLocks noGrp="1"/>
          </p:cNvSpPr>
          <p:nvPr>
            <p:ph type="title"/>
          </p:nvPr>
        </p:nvSpPr>
        <p:spPr>
          <a:xfrm>
            <a:off x="825909" y="808055"/>
            <a:ext cx="3979205" cy="1453363"/>
          </a:xfrm>
        </p:spPr>
        <p:txBody>
          <a:bodyPr>
            <a:normAutofit/>
          </a:bodyPr>
          <a:lstStyle/>
          <a:p>
            <a:endParaRPr lang="lt-LT" dirty="0"/>
          </a:p>
        </p:txBody>
      </p:sp>
      <p:pic>
        <p:nvPicPr>
          <p:cNvPr id="10242" name="Picture 2" descr="Image result for es pinigai">
            <a:extLst>
              <a:ext uri="{FF2B5EF4-FFF2-40B4-BE49-F238E27FC236}">
                <a16:creationId xmlns:a16="http://schemas.microsoft.com/office/drawing/2014/main" id="{CA3E5C74-EFFE-4664-BCF0-5626A93E7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89" r="2831"/>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urinio vietos rezervavimo ženklas 2">
            <a:extLst>
              <a:ext uri="{FF2B5EF4-FFF2-40B4-BE49-F238E27FC236}">
                <a16:creationId xmlns:a16="http://schemas.microsoft.com/office/drawing/2014/main" id="{2D7BA4B9-C203-439E-A6A5-32DEFFC95DBF}"/>
              </a:ext>
            </a:extLst>
          </p:cNvPr>
          <p:cNvSpPr>
            <a:spLocks noGrp="1"/>
          </p:cNvSpPr>
          <p:nvPr>
            <p:ph idx="1"/>
          </p:nvPr>
        </p:nvSpPr>
        <p:spPr>
          <a:xfrm>
            <a:off x="7865806" y="464695"/>
            <a:ext cx="3706762" cy="5759124"/>
          </a:xfrm>
        </p:spPr>
        <p:txBody>
          <a:bodyPr>
            <a:normAutofit/>
          </a:bodyPr>
          <a:lstStyle/>
          <a:p>
            <a:pPr>
              <a:lnSpc>
                <a:spcPct val="90000"/>
              </a:lnSpc>
            </a:pPr>
            <a:r>
              <a:rPr lang="en-US" dirty="0"/>
              <a:t>In 2014-2020, Lithuania received LTL 469.4 million. EU investment. Although there were interinstitutional agreements and expectations</a:t>
            </a:r>
            <a:r>
              <a:rPr lang="lt-LT" dirty="0"/>
              <a:t> </a:t>
            </a:r>
            <a:r>
              <a:rPr lang="en-US" dirty="0"/>
              <a:t>to attract funding not only for the modernization of infrastructure but also for cultural content (soft activities through other public policy areas)</a:t>
            </a:r>
            <a:r>
              <a:rPr lang="lt-LT" dirty="0"/>
              <a:t>.</a:t>
            </a:r>
            <a:endParaRPr lang="en-US" dirty="0"/>
          </a:p>
          <a:p>
            <a:pPr>
              <a:lnSpc>
                <a:spcPct val="90000"/>
              </a:lnSpc>
            </a:pPr>
            <a:r>
              <a:rPr lang="en-US" dirty="0"/>
              <a:t>This has led to systemic problems not being addressed in a complex way. There was not enough investment in the training of employees and promotion of cultural entrepreneurship, lack of investments in the strengthening of art and science relations, innovative solutions improving the quality of cultural services.</a:t>
            </a:r>
            <a:endParaRPr lang="lt-LT" dirty="0"/>
          </a:p>
        </p:txBody>
      </p:sp>
    </p:spTree>
    <p:extLst>
      <p:ext uri="{BB962C8B-B14F-4D97-AF65-F5344CB8AC3E}">
        <p14:creationId xmlns:p14="http://schemas.microsoft.com/office/powerpoint/2010/main" val="333137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93919E0C-A60F-4D49-A1FE-50B36E4ACD0B}"/>
              </a:ext>
            </a:extLst>
          </p:cNvPr>
          <p:cNvSpPr>
            <a:spLocks noGrp="1"/>
          </p:cNvSpPr>
          <p:nvPr>
            <p:ph idx="1"/>
          </p:nvPr>
        </p:nvSpPr>
        <p:spPr>
          <a:xfrm>
            <a:off x="179882" y="532151"/>
            <a:ext cx="5568846" cy="5996065"/>
          </a:xfrm>
        </p:spPr>
        <p:txBody>
          <a:bodyPr>
            <a:normAutofit/>
          </a:bodyPr>
          <a:lstStyle/>
          <a:p>
            <a:pPr>
              <a:lnSpc>
                <a:spcPct val="90000"/>
              </a:lnSpc>
            </a:pPr>
            <a:r>
              <a:rPr lang="en-US" dirty="0"/>
              <a:t>Creative associations belonging to the Lithuanian Association of Art Creators often feel marginalized by government institutions. However, we are concentrating our members and working creatively. The formation of Lithuanian cultural policy does not always take into account the expectations and problems of creative unions, and their representatives are often not invited to participate in important meetings, which discuss issues important to those organizations.</a:t>
            </a:r>
          </a:p>
          <a:p>
            <a:pPr>
              <a:lnSpc>
                <a:spcPct val="90000"/>
              </a:lnSpc>
            </a:pPr>
            <a:r>
              <a:rPr lang="en-US" dirty="0"/>
              <a:t>The unions that unite artistic creators today are modern, presenting contemporary art trends, but also preserving the historical and traditional heritage of an organization seeking to improve the status of an art creator in a variety of ways and with rational means.</a:t>
            </a:r>
            <a:endParaRPr lang="lt-LT" dirty="0"/>
          </a:p>
        </p:txBody>
      </p:sp>
      <p:pic>
        <p:nvPicPr>
          <p:cNvPr id="11266" name="Picture 2" descr="http://www.spencerauthor.com/wp-content/uploads/2018/08/hide-your-voice-25.png">
            <a:extLst>
              <a:ext uri="{FF2B5EF4-FFF2-40B4-BE49-F238E27FC236}">
                <a16:creationId xmlns:a16="http://schemas.microsoft.com/office/drawing/2014/main" id="{FA896AF3-E97D-4406-BA29-B1F680C38E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94290" y="3274921"/>
            <a:ext cx="6095593" cy="342877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3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A1A795-9F3B-4412-B88B-45CFD4162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119176-D999-4429-8EE2-965C05B03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04918B7-0D16-48A2-8B49-9948EC9BD3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Pavadinimas 1">
            <a:extLst>
              <a:ext uri="{FF2B5EF4-FFF2-40B4-BE49-F238E27FC236}">
                <a16:creationId xmlns:a16="http://schemas.microsoft.com/office/drawing/2014/main" id="{A1D0122E-F5E5-430F-B56D-296C73DF9F03}"/>
              </a:ext>
            </a:extLst>
          </p:cNvPr>
          <p:cNvSpPr>
            <a:spLocks noGrp="1"/>
          </p:cNvSpPr>
          <p:nvPr>
            <p:ph type="title"/>
          </p:nvPr>
        </p:nvSpPr>
        <p:spPr>
          <a:xfrm>
            <a:off x="718457" y="531278"/>
            <a:ext cx="3211517" cy="5292579"/>
          </a:xfrm>
        </p:spPr>
        <p:txBody>
          <a:bodyPr>
            <a:normAutofit/>
          </a:bodyPr>
          <a:lstStyle/>
          <a:p>
            <a:r>
              <a:rPr lang="en-US">
                <a:solidFill>
                  <a:srgbClr val="FFFFFF"/>
                </a:solidFill>
              </a:rPr>
              <a:t>The future belongs to the creators of </a:t>
            </a:r>
            <a:r>
              <a:rPr lang="lt-LT">
                <a:solidFill>
                  <a:srgbClr val="FFFFFF"/>
                </a:solidFill>
              </a:rPr>
              <a:t>ART and </a:t>
            </a:r>
            <a:r>
              <a:rPr lang="en-US">
                <a:solidFill>
                  <a:srgbClr val="FFFFFF"/>
                </a:solidFill>
              </a:rPr>
              <a:t>cul</a:t>
            </a:r>
            <a:r>
              <a:rPr lang="lt-LT">
                <a:solidFill>
                  <a:srgbClr val="FFFFFF"/>
                </a:solidFill>
              </a:rPr>
              <a:t>T</a:t>
            </a:r>
            <a:r>
              <a:rPr lang="en-US">
                <a:solidFill>
                  <a:srgbClr val="FFFFFF"/>
                </a:solidFill>
              </a:rPr>
              <a:t>ure</a:t>
            </a:r>
            <a:br>
              <a:rPr lang="lt-LT">
                <a:solidFill>
                  <a:srgbClr val="FFFFFF"/>
                </a:solidFill>
              </a:rPr>
            </a:br>
            <a:endParaRPr lang="lt-LT">
              <a:solidFill>
                <a:srgbClr val="FFFFFF"/>
              </a:solidFill>
            </a:endParaRPr>
          </a:p>
        </p:txBody>
      </p:sp>
      <p:sp useBgFill="1">
        <p:nvSpPr>
          <p:cNvPr id="17" name="Freeform: Shape 16">
            <a:extLst>
              <a:ext uri="{FF2B5EF4-FFF2-40B4-BE49-F238E27FC236}">
                <a16:creationId xmlns:a16="http://schemas.microsoft.com/office/drawing/2014/main" id="{F72123AE-04D3-447B-AB03-A6913AB38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sp>
        <p:nvSpPr>
          <p:cNvPr id="4" name="Pavadinimas 1">
            <a:extLst>
              <a:ext uri="{FF2B5EF4-FFF2-40B4-BE49-F238E27FC236}">
                <a16:creationId xmlns:a16="http://schemas.microsoft.com/office/drawing/2014/main" id="{108E3DE9-DBCC-4578-A727-0EF647C342D9}"/>
              </a:ext>
            </a:extLst>
          </p:cNvPr>
          <p:cNvSpPr txBox="1">
            <a:spLocks/>
          </p:cNvSpPr>
          <p:nvPr/>
        </p:nvSpPr>
        <p:spPr>
          <a:xfrm>
            <a:off x="7691404" y="4907864"/>
            <a:ext cx="3979205" cy="145336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endParaRPr lang="lt-LT" sz="3100" dirty="0"/>
          </a:p>
        </p:txBody>
      </p:sp>
      <p:graphicFrame>
        <p:nvGraphicFramePr>
          <p:cNvPr id="6" name="Turinio vietos rezervavimo ženklas 2">
            <a:extLst>
              <a:ext uri="{FF2B5EF4-FFF2-40B4-BE49-F238E27FC236}">
                <a16:creationId xmlns:a16="http://schemas.microsoft.com/office/drawing/2014/main" id="{B14159A7-BF69-4364-99F7-BD6D7DC4A969}"/>
              </a:ext>
            </a:extLst>
          </p:cNvPr>
          <p:cNvGraphicFramePr>
            <a:graphicFrameLocks noGrp="1"/>
          </p:cNvGraphicFramePr>
          <p:nvPr>
            <p:ph idx="1"/>
            <p:extLst>
              <p:ext uri="{D42A27DB-BD31-4B8C-83A1-F6EECF244321}">
                <p14:modId xmlns:p14="http://schemas.microsoft.com/office/powerpoint/2010/main" val="1655760816"/>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964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AF6B49F-6565-4BAE-BC41-2EA8A7C91C5A}"/>
              </a:ext>
            </a:extLst>
          </p:cNvPr>
          <p:cNvSpPr>
            <a:spLocks noGrp="1"/>
          </p:cNvSpPr>
          <p:nvPr>
            <p:ph type="title"/>
          </p:nvPr>
        </p:nvSpPr>
        <p:spPr>
          <a:xfrm>
            <a:off x="685801" y="609600"/>
            <a:ext cx="10131425" cy="1456267"/>
          </a:xfrm>
        </p:spPr>
        <p:txBody>
          <a:bodyPr/>
          <a:lstStyle/>
          <a:p>
            <a:endParaRPr lang="lt-LT"/>
          </a:p>
        </p:txBody>
      </p:sp>
      <p:sp>
        <p:nvSpPr>
          <p:cNvPr id="3" name="Turinio vietos rezervavimo ženklas 2">
            <a:extLst>
              <a:ext uri="{FF2B5EF4-FFF2-40B4-BE49-F238E27FC236}">
                <a16:creationId xmlns:a16="http://schemas.microsoft.com/office/drawing/2014/main" id="{48841C2A-FD02-4A18-8564-6622FB475F93}"/>
              </a:ext>
            </a:extLst>
          </p:cNvPr>
          <p:cNvSpPr>
            <a:spLocks noGrp="1"/>
          </p:cNvSpPr>
          <p:nvPr>
            <p:ph idx="1"/>
          </p:nvPr>
        </p:nvSpPr>
        <p:spPr/>
        <p:txBody>
          <a:bodyPr/>
          <a:lstStyle/>
          <a:p>
            <a:r>
              <a:rPr lang="en-US" dirty="0"/>
              <a:t>In 2013, after the reform of culture and arts projects funding system the Lithuanian Council for Culture was founded – an institution for implementation of culture</a:t>
            </a:r>
            <a:r>
              <a:rPr lang="lt-LT" dirty="0"/>
              <a:t>. </a:t>
            </a:r>
          </a:p>
          <a:p>
            <a:r>
              <a:rPr lang="en-US" dirty="0"/>
              <a:t>One of the most important first political efforts to change the concept and direction of cultural policy in order to democratize and strategically strengthen cultural policy was realized by separating</a:t>
            </a:r>
            <a:r>
              <a:rPr lang="lt-LT" dirty="0"/>
              <a:t> </a:t>
            </a:r>
            <a:r>
              <a:rPr lang="en-US" dirty="0"/>
              <a:t>cultural policy formulation and implementation functions and establishment of the Lithuanian Cultural Council. It has been argued that this has led to a arms length management model in the cultural sector.</a:t>
            </a:r>
            <a:endParaRPr lang="lt-LT" dirty="0"/>
          </a:p>
        </p:txBody>
      </p:sp>
    </p:spTree>
    <p:extLst>
      <p:ext uri="{BB962C8B-B14F-4D97-AF65-F5344CB8AC3E}">
        <p14:creationId xmlns:p14="http://schemas.microsoft.com/office/powerpoint/2010/main" val="206221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94A54DFD-C240-4F0F-B1E7-C4C3BBAFA242}"/>
              </a:ext>
            </a:extLst>
          </p:cNvPr>
          <p:cNvSpPr>
            <a:spLocks noGrp="1"/>
          </p:cNvSpPr>
          <p:nvPr>
            <p:ph idx="1"/>
          </p:nvPr>
        </p:nvSpPr>
        <p:spPr>
          <a:xfrm>
            <a:off x="685801" y="2142067"/>
            <a:ext cx="5219699" cy="3649133"/>
          </a:xfrm>
        </p:spPr>
        <p:txBody>
          <a:bodyPr>
            <a:normAutofit/>
          </a:bodyPr>
          <a:lstStyle/>
          <a:p>
            <a:r>
              <a:rPr lang="en-US" dirty="0"/>
              <a:t>In 2017, with the participation of 43 European countries, the Cultural and Democracy Indicator (IFCD) is a very clear link between culture and democracy. According to the economic value created by the cultural sector, Lithuania is ahead of most European countries. However, Lithuania lags behind the average of other European countries in terms of accessibility and equilibrium of cultural activities and services, which in turn also affects the activity of civil society in Lithuania.</a:t>
            </a:r>
            <a:endParaRPr lang="lt-LT" dirty="0"/>
          </a:p>
        </p:txBody>
      </p:sp>
      <p:pic>
        <p:nvPicPr>
          <p:cNvPr id="6146" name="Picture 2" descr="Related image">
            <a:extLst>
              <a:ext uri="{FF2B5EF4-FFF2-40B4-BE49-F238E27FC236}">
                <a16:creationId xmlns:a16="http://schemas.microsoft.com/office/drawing/2014/main" id="{947E83E2-BECE-4000-86FF-D2C9F4F8C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3" r="-2" b="154"/>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7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26" name="Picture 2" descr="Image result for culture and money">
            <a:extLst>
              <a:ext uri="{FF2B5EF4-FFF2-40B4-BE49-F238E27FC236}">
                <a16:creationId xmlns:a16="http://schemas.microsoft.com/office/drawing/2014/main" id="{AA966741-A461-4981-9749-6E142BB407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1919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34034ABF-6942-4B47-BE7E-55C791468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Freeform 5">
            <a:extLst>
              <a:ext uri="{FF2B5EF4-FFF2-40B4-BE49-F238E27FC236}">
                <a16:creationId xmlns:a16="http://schemas.microsoft.com/office/drawing/2014/main" id="{2D2F9523-C090-4E9F-876E-C5B05F290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Pavadinimas 1"/>
          <p:cNvSpPr>
            <a:spLocks noGrp="1"/>
          </p:cNvSpPr>
          <p:nvPr>
            <p:ph type="title"/>
          </p:nvPr>
        </p:nvSpPr>
        <p:spPr>
          <a:xfrm>
            <a:off x="1380067" y="838200"/>
            <a:ext cx="9437159" cy="1227667"/>
          </a:xfrm>
        </p:spPr>
        <p:txBody>
          <a:bodyPr>
            <a:normAutofit/>
          </a:bodyPr>
          <a:lstStyle/>
          <a:p>
            <a:r>
              <a:rPr lang="lt-LT" b="1" dirty="0" err="1"/>
              <a:t>Government</a:t>
            </a:r>
            <a:r>
              <a:rPr lang="lt-LT" b="1" dirty="0"/>
              <a:t> </a:t>
            </a:r>
            <a:r>
              <a:rPr lang="lt-LT" b="1" dirty="0" err="1"/>
              <a:t>attitude</a:t>
            </a:r>
            <a:r>
              <a:rPr lang="lt-LT" b="1" dirty="0"/>
              <a:t> </a:t>
            </a:r>
            <a:r>
              <a:rPr lang="lt-LT" b="1" dirty="0" err="1"/>
              <a:t>towards</a:t>
            </a:r>
            <a:r>
              <a:rPr lang="lt-LT" b="1" dirty="0"/>
              <a:t> </a:t>
            </a:r>
            <a:r>
              <a:rPr lang="lt-LT" b="1" dirty="0" err="1"/>
              <a:t>culture</a:t>
            </a:r>
            <a:endParaRPr lang="lt-LT"/>
          </a:p>
        </p:txBody>
      </p:sp>
      <p:sp>
        <p:nvSpPr>
          <p:cNvPr id="3" name="Turinio vietos rezervavimo ženklas 2"/>
          <p:cNvSpPr>
            <a:spLocks noGrp="1"/>
          </p:cNvSpPr>
          <p:nvPr>
            <p:ph idx="1"/>
          </p:nvPr>
        </p:nvSpPr>
        <p:spPr>
          <a:xfrm>
            <a:off x="1380067" y="2006601"/>
            <a:ext cx="9437159" cy="3784600"/>
          </a:xfrm>
        </p:spPr>
        <p:txBody>
          <a:bodyPr>
            <a:normAutofit fontScale="92500"/>
          </a:bodyPr>
          <a:lstStyle/>
          <a:p>
            <a:r>
              <a:rPr lang="en-US" sz="2800" b="1" dirty="0"/>
              <a:t>March 13, 2017 </a:t>
            </a:r>
            <a:endParaRPr lang="lt-LT" sz="2800" b="1" dirty="0"/>
          </a:p>
          <a:p>
            <a:r>
              <a:rPr lang="en-US" sz="2800" b="1" dirty="0"/>
              <a:t>The plan for the implementation of the Government Program approved by the Government of the Republic of Lithuania also covers a wide range of areas. </a:t>
            </a:r>
            <a:endParaRPr lang="lt-LT" sz="2800" b="1" dirty="0"/>
          </a:p>
          <a:p>
            <a:r>
              <a:rPr lang="en-US" sz="2800" b="1" dirty="0"/>
              <a:t>At that time, Liana </a:t>
            </a:r>
            <a:r>
              <a:rPr lang="en-US" sz="2800" b="1" dirty="0" err="1"/>
              <a:t>Ruokytė</a:t>
            </a:r>
            <a:r>
              <a:rPr lang="en-US" sz="2800" b="1" dirty="0"/>
              <a:t>-Jonsson, former Minister of Culture, highlighted three priorities: the strategic role of culture in public policy and life, the quality and accessibility of cultural services in the regions, and the reform of cultural management and funding.</a:t>
            </a:r>
            <a:endParaRPr lang="lt-LT" sz="2800" dirty="0"/>
          </a:p>
        </p:txBody>
      </p:sp>
    </p:spTree>
    <p:extLst>
      <p:ext uri="{BB962C8B-B14F-4D97-AF65-F5344CB8AC3E}">
        <p14:creationId xmlns:p14="http://schemas.microsoft.com/office/powerpoint/2010/main" val="71734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050" name="Picture 2" descr="Image result for kultÅ«ra 2030">
            <a:extLst>
              <a:ext uri="{FF2B5EF4-FFF2-40B4-BE49-F238E27FC236}">
                <a16:creationId xmlns:a16="http://schemas.microsoft.com/office/drawing/2014/main" id="{C5C69272-1444-4ACA-964C-55AEBFD0CF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28" r="9091" b="520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34034ABF-6942-4B47-BE7E-55C791468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Freeform 5">
            <a:extLst>
              <a:ext uri="{FF2B5EF4-FFF2-40B4-BE49-F238E27FC236}">
                <a16:creationId xmlns:a16="http://schemas.microsoft.com/office/drawing/2014/main" id="{2D2F9523-C090-4E9F-876E-C5B05F290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3" name="Content Placeholder 9"/>
          <p:cNvSpPr>
            <a:spLocks noGrp="1"/>
          </p:cNvSpPr>
          <p:nvPr>
            <p:ph idx="1"/>
          </p:nvPr>
        </p:nvSpPr>
        <p:spPr>
          <a:xfrm>
            <a:off x="1380067" y="2006601"/>
            <a:ext cx="9437159" cy="3784600"/>
          </a:xfrm>
        </p:spPr>
        <p:txBody>
          <a:bodyPr>
            <a:normAutofit/>
          </a:bodyPr>
          <a:lstStyle/>
          <a:p>
            <a:r>
              <a:rPr lang="en-US" sz="2400" dirty="0"/>
              <a:t>In order to consolidate culture as strategically important for the life of the state, it was planned to prepare a Law on the Fundamentals of Lithuanian Cultural Policy, which will clearly regulate and consolidate the state's obligations to culture. It was also planned to prepare a Law on Patronage, which would enable new sources of funding for culture and thus become a catalyst for culture. The plan also provides for the preparation of the Lithuanian Culture 2018-2030. strategy and a system for monitoring and analyzing culture and </a:t>
            </a:r>
            <a:r>
              <a:rPr lang="en-US" sz="2400" dirty="0" err="1"/>
              <a:t>art.more</a:t>
            </a:r>
            <a:r>
              <a:rPr lang="en-US" sz="2400" dirty="0"/>
              <a:t> importantly a more sustainable format.</a:t>
            </a:r>
          </a:p>
        </p:txBody>
      </p:sp>
    </p:spTree>
    <p:extLst>
      <p:ext uri="{BB962C8B-B14F-4D97-AF65-F5344CB8AC3E}">
        <p14:creationId xmlns:p14="http://schemas.microsoft.com/office/powerpoint/2010/main" val="155442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ED51E74-940C-4975-876D-A9B554B6D777}"/>
              </a:ext>
            </a:extLst>
          </p:cNvPr>
          <p:cNvSpPr>
            <a:spLocks noGrp="1"/>
          </p:cNvSpPr>
          <p:nvPr>
            <p:ph type="title"/>
          </p:nvPr>
        </p:nvSpPr>
        <p:spPr>
          <a:xfrm>
            <a:off x="7865806" y="643463"/>
            <a:ext cx="3706762" cy="1608124"/>
          </a:xfrm>
        </p:spPr>
        <p:txBody>
          <a:bodyPr>
            <a:normAutofit/>
          </a:bodyPr>
          <a:lstStyle/>
          <a:p>
            <a:pPr>
              <a:lnSpc>
                <a:spcPct val="90000"/>
              </a:lnSpc>
            </a:pPr>
            <a:r>
              <a:rPr lang="en-US" sz="2500" b="1"/>
              <a:t>Strategic financing directions in 2019–2021</a:t>
            </a:r>
            <a:br>
              <a:rPr lang="en-US" sz="2500" b="1"/>
            </a:br>
            <a:endParaRPr lang="lt-LT" sz="2500"/>
          </a:p>
        </p:txBody>
      </p:sp>
      <p:pic>
        <p:nvPicPr>
          <p:cNvPr id="4098" name="Picture 2" descr="Strategic financing directions in 2019â2021">
            <a:extLst>
              <a:ext uri="{FF2B5EF4-FFF2-40B4-BE49-F238E27FC236}">
                <a16:creationId xmlns:a16="http://schemas.microsoft.com/office/drawing/2014/main" id="{929AE5CD-5DE2-493D-92BD-E3D8A77878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63" r="18722" b="-2"/>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urinio vietos rezervavimo ženklas 2">
            <a:extLst>
              <a:ext uri="{FF2B5EF4-FFF2-40B4-BE49-F238E27FC236}">
                <a16:creationId xmlns:a16="http://schemas.microsoft.com/office/drawing/2014/main" id="{01A0C800-4D7B-425F-AA2C-D264B87B6E25}"/>
              </a:ext>
            </a:extLst>
          </p:cNvPr>
          <p:cNvSpPr>
            <a:spLocks noGrp="1"/>
          </p:cNvSpPr>
          <p:nvPr>
            <p:ph idx="1"/>
          </p:nvPr>
        </p:nvSpPr>
        <p:spPr>
          <a:xfrm>
            <a:off x="7865806" y="2251587"/>
            <a:ext cx="3706762" cy="3972232"/>
          </a:xfrm>
        </p:spPr>
        <p:txBody>
          <a:bodyPr>
            <a:normAutofit/>
          </a:bodyPr>
          <a:lstStyle/>
          <a:p>
            <a:r>
              <a:rPr lang="en-US" dirty="0"/>
              <a:t>The Lithuanian Council for Culture (LCC) that started its operations last June approved its </a:t>
            </a:r>
            <a:r>
              <a:rPr lang="en-US" dirty="0">
                <a:hlinkClick r:id="rId4"/>
              </a:rPr>
              <a:t>strategic financing directions for 2019–2021</a:t>
            </a:r>
            <a:r>
              <a:rPr lang="en-US" dirty="0"/>
              <a:t>. In view of the overall development of culture in Lithuania and its social climate, also with reference to the findings of the recent years’ studies in the area of culture, the LCC identified diversity, education and the accessibility of culture as its key strategic directions for financing.</a:t>
            </a:r>
            <a:endParaRPr lang="lt-LT" dirty="0"/>
          </a:p>
        </p:txBody>
      </p:sp>
    </p:spTree>
    <p:extLst>
      <p:ext uri="{BB962C8B-B14F-4D97-AF65-F5344CB8AC3E}">
        <p14:creationId xmlns:p14="http://schemas.microsoft.com/office/powerpoint/2010/main" val="127906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A1A795-9F3B-4412-B88B-45CFD4162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119176-D999-4429-8EE2-965C05B03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04918B7-0D16-48A2-8B49-9948EC9BD3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Pavadinimas 1">
            <a:extLst>
              <a:ext uri="{FF2B5EF4-FFF2-40B4-BE49-F238E27FC236}">
                <a16:creationId xmlns:a16="http://schemas.microsoft.com/office/drawing/2014/main" id="{EFF83021-5E36-4703-B669-1A8CAF2C6BDB}"/>
              </a:ext>
            </a:extLst>
          </p:cNvPr>
          <p:cNvSpPr>
            <a:spLocks noGrp="1"/>
          </p:cNvSpPr>
          <p:nvPr>
            <p:ph type="title"/>
          </p:nvPr>
        </p:nvSpPr>
        <p:spPr>
          <a:xfrm>
            <a:off x="718457" y="531278"/>
            <a:ext cx="3448809" cy="5292579"/>
          </a:xfrm>
        </p:spPr>
        <p:txBody>
          <a:bodyPr>
            <a:normAutofit/>
          </a:bodyPr>
          <a:lstStyle/>
          <a:p>
            <a:pPr>
              <a:lnSpc>
                <a:spcPct val="90000"/>
              </a:lnSpc>
            </a:pPr>
            <a:r>
              <a:rPr lang="en-US" dirty="0">
                <a:solidFill>
                  <a:srgbClr val="FFFFFF"/>
                </a:solidFill>
              </a:rPr>
              <a:t>STRATEGIC OBJECTIVE: Incorporating culture into an open society and the well-being of the population</a:t>
            </a:r>
            <a:br>
              <a:rPr lang="en-US" dirty="0">
                <a:solidFill>
                  <a:srgbClr val="FFFFFF"/>
                </a:solidFill>
              </a:rPr>
            </a:br>
            <a:endParaRPr lang="lt-LT" dirty="0">
              <a:solidFill>
                <a:srgbClr val="FFFFFF"/>
              </a:solidFill>
            </a:endParaRPr>
          </a:p>
        </p:txBody>
      </p:sp>
      <p:sp useBgFill="1">
        <p:nvSpPr>
          <p:cNvPr id="16" name="Freeform: Shape 15">
            <a:extLst>
              <a:ext uri="{FF2B5EF4-FFF2-40B4-BE49-F238E27FC236}">
                <a16:creationId xmlns:a16="http://schemas.microsoft.com/office/drawing/2014/main" id="{F72123AE-04D3-447B-AB03-A6913AB38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Turinio vietos rezervavimo ženklas 2">
            <a:extLst>
              <a:ext uri="{FF2B5EF4-FFF2-40B4-BE49-F238E27FC236}">
                <a16:creationId xmlns:a16="http://schemas.microsoft.com/office/drawing/2014/main" id="{FCF492A1-067E-497A-B8D1-CA68F9BBD612}"/>
              </a:ext>
            </a:extLst>
          </p:cNvPr>
          <p:cNvGraphicFramePr>
            <a:graphicFrameLocks noGrp="1"/>
          </p:cNvGraphicFramePr>
          <p:nvPr>
            <p:ph idx="1"/>
            <p:extLst>
              <p:ext uri="{D42A27DB-BD31-4B8C-83A1-F6EECF244321}">
                <p14:modId xmlns:p14="http://schemas.microsoft.com/office/powerpoint/2010/main" val="1363839047"/>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71172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A1A795-9F3B-4412-B88B-45CFD4162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119176-D999-4429-8EE2-965C05B03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04918B7-0D16-48A2-8B49-9948EC9BD3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Pavadinimas 1"/>
          <p:cNvSpPr>
            <a:spLocks noGrp="1"/>
          </p:cNvSpPr>
          <p:nvPr>
            <p:ph type="title"/>
          </p:nvPr>
        </p:nvSpPr>
        <p:spPr>
          <a:xfrm>
            <a:off x="239843" y="531278"/>
            <a:ext cx="4069829" cy="5292579"/>
          </a:xfrm>
        </p:spPr>
        <p:txBody>
          <a:bodyPr>
            <a:normAutofit/>
          </a:bodyPr>
          <a:lstStyle/>
          <a:p>
            <a:r>
              <a:rPr lang="en-US" b="1" dirty="0">
                <a:solidFill>
                  <a:srgbClr val="FFFFFF"/>
                </a:solidFill>
              </a:rPr>
              <a:t>strategic cultural policy</a:t>
            </a:r>
            <a:br>
              <a:rPr lang="en-US" b="1" dirty="0">
                <a:solidFill>
                  <a:srgbClr val="FFFFFF"/>
                </a:solidFill>
              </a:rPr>
            </a:br>
            <a:r>
              <a:rPr lang="en-US" b="1" dirty="0">
                <a:solidFill>
                  <a:srgbClr val="FFFFFF"/>
                </a:solidFill>
              </a:rPr>
              <a:t>purpose</a:t>
            </a:r>
            <a:r>
              <a:rPr lang="lt-LT" b="1" dirty="0">
                <a:solidFill>
                  <a:srgbClr val="FFFFFF"/>
                </a:solidFill>
              </a:rPr>
              <a:t>:</a:t>
            </a:r>
            <a:br>
              <a:rPr lang="lt-LT" b="1" dirty="0">
                <a:solidFill>
                  <a:srgbClr val="FFFFFF"/>
                </a:solidFill>
              </a:rPr>
            </a:br>
            <a:r>
              <a:rPr lang="en-US" b="1" dirty="0">
                <a:solidFill>
                  <a:srgbClr val="FFFFFF"/>
                </a:solidFill>
              </a:rPr>
              <a:t>"Inclusive culture for an open society and for the well-being of the population."</a:t>
            </a:r>
            <a:endParaRPr lang="lt-LT" dirty="0">
              <a:solidFill>
                <a:srgbClr val="FFFFFF"/>
              </a:solidFill>
            </a:endParaRPr>
          </a:p>
        </p:txBody>
      </p:sp>
      <p:sp useBgFill="1">
        <p:nvSpPr>
          <p:cNvPr id="16" name="Freeform: Shape 15">
            <a:extLst>
              <a:ext uri="{FF2B5EF4-FFF2-40B4-BE49-F238E27FC236}">
                <a16:creationId xmlns:a16="http://schemas.microsoft.com/office/drawing/2014/main" id="{F72123AE-04D3-447B-AB03-A6913AB38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Turinio vietos rezervavimo ženklas 2">
            <a:extLst>
              <a:ext uri="{FF2B5EF4-FFF2-40B4-BE49-F238E27FC236}">
                <a16:creationId xmlns:a16="http://schemas.microsoft.com/office/drawing/2014/main" id="{C262DFDA-965F-4296-AFE1-00EE8B1B7A19}"/>
              </a:ext>
            </a:extLst>
          </p:cNvPr>
          <p:cNvGraphicFramePr>
            <a:graphicFrameLocks noGrp="1"/>
          </p:cNvGraphicFramePr>
          <p:nvPr>
            <p:ph idx="1"/>
            <p:extLst>
              <p:ext uri="{D42A27DB-BD31-4B8C-83A1-F6EECF244321}">
                <p14:modId xmlns:p14="http://schemas.microsoft.com/office/powerpoint/2010/main" val="2095764729"/>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986303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A1A795-9F3B-4412-B88B-45CFD4162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119176-D999-4429-8EE2-965C05B03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04918B7-0D16-48A2-8B49-9948EC9BD3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Pavadinimas 1">
            <a:extLst>
              <a:ext uri="{FF2B5EF4-FFF2-40B4-BE49-F238E27FC236}">
                <a16:creationId xmlns:a16="http://schemas.microsoft.com/office/drawing/2014/main" id="{26D8B190-8DA5-4CE7-AA6D-404ADA77C4F7}"/>
              </a:ext>
            </a:extLst>
          </p:cNvPr>
          <p:cNvSpPr>
            <a:spLocks noGrp="1"/>
          </p:cNvSpPr>
          <p:nvPr>
            <p:ph type="title"/>
          </p:nvPr>
        </p:nvSpPr>
        <p:spPr>
          <a:xfrm>
            <a:off x="718457" y="531278"/>
            <a:ext cx="3211517" cy="5292579"/>
          </a:xfrm>
        </p:spPr>
        <p:txBody>
          <a:bodyPr>
            <a:normAutofit/>
          </a:bodyPr>
          <a:lstStyle/>
          <a:p>
            <a:r>
              <a:rPr lang="en-US" sz="3300" b="1">
                <a:solidFill>
                  <a:srgbClr val="FFFFFF"/>
                </a:solidFill>
              </a:rPr>
              <a:t>strategic cultural policy</a:t>
            </a:r>
            <a:br>
              <a:rPr lang="en-US" sz="3300" b="1">
                <a:solidFill>
                  <a:srgbClr val="FFFFFF"/>
                </a:solidFill>
              </a:rPr>
            </a:br>
            <a:r>
              <a:rPr lang="en-US" sz="3300" b="1">
                <a:solidFill>
                  <a:srgbClr val="FFFFFF"/>
                </a:solidFill>
              </a:rPr>
              <a:t>purpose</a:t>
            </a:r>
            <a:r>
              <a:rPr lang="lt-LT" sz="3300" b="1">
                <a:solidFill>
                  <a:srgbClr val="FFFFFF"/>
                </a:solidFill>
              </a:rPr>
              <a:t>:</a:t>
            </a:r>
            <a:br>
              <a:rPr lang="lt-LT" sz="3300" b="1">
                <a:solidFill>
                  <a:srgbClr val="FFFFFF"/>
                </a:solidFill>
              </a:rPr>
            </a:br>
            <a:r>
              <a:rPr lang="en-US" sz="3300" b="1">
                <a:solidFill>
                  <a:srgbClr val="FFFFFF"/>
                </a:solidFill>
              </a:rPr>
              <a:t>"Inclusive culture for an open society and for the well-being of the population."</a:t>
            </a:r>
            <a:endParaRPr lang="lt-LT" sz="3300">
              <a:solidFill>
                <a:srgbClr val="FFFFFF"/>
              </a:solidFill>
            </a:endParaRPr>
          </a:p>
        </p:txBody>
      </p:sp>
      <p:sp useBgFill="1">
        <p:nvSpPr>
          <p:cNvPr id="16" name="Freeform: Shape 15">
            <a:extLst>
              <a:ext uri="{FF2B5EF4-FFF2-40B4-BE49-F238E27FC236}">
                <a16:creationId xmlns:a16="http://schemas.microsoft.com/office/drawing/2014/main" id="{F72123AE-04D3-447B-AB03-A6913AB38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Turinio vietos rezervavimo ženklas 2">
            <a:extLst>
              <a:ext uri="{FF2B5EF4-FFF2-40B4-BE49-F238E27FC236}">
                <a16:creationId xmlns:a16="http://schemas.microsoft.com/office/drawing/2014/main" id="{BEA47F3D-2923-44C3-808D-7479FDE335F7}"/>
              </a:ext>
            </a:extLst>
          </p:cNvPr>
          <p:cNvGraphicFramePr>
            <a:graphicFrameLocks noGrp="1"/>
          </p:cNvGraphicFramePr>
          <p:nvPr>
            <p:ph idx="1"/>
            <p:extLst>
              <p:ext uri="{D42A27DB-BD31-4B8C-83A1-F6EECF244321}">
                <p14:modId xmlns:p14="http://schemas.microsoft.com/office/powerpoint/2010/main" val="1142028407"/>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99144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ngus">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otalTime>8</TotalTime>
  <Words>1439</Words>
  <Application>Microsoft Office PowerPoint</Application>
  <PresentationFormat>Plačiaekranė</PresentationFormat>
  <Paragraphs>54</Paragraphs>
  <Slides>19</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19</vt:i4>
      </vt:variant>
    </vt:vector>
  </HeadingPairs>
  <TitlesOfParts>
    <vt:vector size="24" baseType="lpstr">
      <vt:lpstr>Arial</vt:lpstr>
      <vt:lpstr>Calibri</vt:lpstr>
      <vt:lpstr>Calibri Light</vt:lpstr>
      <vt:lpstr>Times New Roman</vt:lpstr>
      <vt:lpstr>Dangus</vt:lpstr>
      <vt:lpstr> Recent changes in Lithuanian Culture policy and artists in the changing environment</vt:lpstr>
      <vt:lpstr>„PowerPoint“ pateiktis</vt:lpstr>
      <vt:lpstr>„PowerPoint“ pateiktis</vt:lpstr>
      <vt:lpstr>Government attitude towards culture</vt:lpstr>
      <vt:lpstr>„PowerPoint“ pateiktis</vt:lpstr>
      <vt:lpstr>Strategic financing directions in 2019–2021 </vt:lpstr>
      <vt:lpstr>STRATEGIC OBJECTIVE: Incorporating culture into an open society and the well-being of the population </vt:lpstr>
      <vt:lpstr>strategic cultural policy purpose: "Inclusive culture for an open society and for the well-being of the population."</vt:lpstr>
      <vt:lpstr>strategic cultural policy purpose: "Inclusive culture for an open society and for the well-being of the population."</vt:lpstr>
      <vt:lpstr>Culture 2030: Lithuania cannot guarantee the transmission of the most outstanding works to future generations</vt:lpstr>
      <vt:lpstr>Culture 2030: Lithuania cannot guarantee the transmission of the most outstanding works to future generations </vt:lpstr>
      <vt:lpstr>Culture 2030</vt:lpstr>
      <vt:lpstr>Culture is less interested in men and seniors</vt:lpstr>
      <vt:lpstr>Requirements are high - salary is exceptionally low</vt:lpstr>
      <vt:lpstr>„PowerPoint“ pateiktis</vt:lpstr>
      <vt:lpstr>step by step</vt:lpstr>
      <vt:lpstr>„PowerPoint“ pateiktis</vt:lpstr>
      <vt:lpstr>„PowerPoint“ pateiktis</vt:lpstr>
      <vt:lpstr>The future belongs to the creators of ART and culTure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Recent changes in Lithuanian Culture policy and artists in the changing environment</dc:title>
  <dc:creator>Dainius Radzevičius</dc:creator>
  <cp:lastModifiedBy>Dainius Radzevičius</cp:lastModifiedBy>
  <cp:revision>3</cp:revision>
  <dcterms:created xsi:type="dcterms:W3CDTF">2019-06-07T04:30:38Z</dcterms:created>
  <dcterms:modified xsi:type="dcterms:W3CDTF">2019-06-07T04:39:20Z</dcterms:modified>
</cp:coreProperties>
</file>