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81" r:id="rId1"/>
  </p:sldMasterIdLst>
  <p:notesMasterIdLst>
    <p:notesMasterId r:id="rId19"/>
  </p:notesMasterIdLst>
  <p:handoutMasterIdLst>
    <p:handoutMasterId r:id="rId20"/>
  </p:handoutMasterIdLst>
  <p:sldIdLst>
    <p:sldId id="256" r:id="rId2"/>
    <p:sldId id="569" r:id="rId3"/>
    <p:sldId id="591" r:id="rId4"/>
    <p:sldId id="592" r:id="rId5"/>
    <p:sldId id="570" r:id="rId6"/>
    <p:sldId id="473" r:id="rId7"/>
    <p:sldId id="593" r:id="rId8"/>
    <p:sldId id="594" r:id="rId9"/>
    <p:sldId id="595" r:id="rId10"/>
    <p:sldId id="596" r:id="rId11"/>
    <p:sldId id="597" r:id="rId12"/>
    <p:sldId id="598" r:id="rId13"/>
    <p:sldId id="599" r:id="rId14"/>
    <p:sldId id="600" r:id="rId15"/>
    <p:sldId id="601" r:id="rId16"/>
    <p:sldId id="602" r:id="rId17"/>
    <p:sldId id="399" r:id="rId18"/>
  </p:sldIdLst>
  <p:sldSz cx="9144000" cy="6858000" type="screen4x3"/>
  <p:notesSz cx="6797675" cy="9926638"/>
  <p:defaultTextStyle>
    <a:defPPr>
      <a:defRPr lang="lt-L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66"/>
    <a:srgbClr val="61B3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0" autoAdjust="0"/>
    <p:restoredTop sz="94631" autoAdjust="0"/>
  </p:normalViewPr>
  <p:slideViewPr>
    <p:cSldViewPr>
      <p:cViewPr varScale="1">
        <p:scale>
          <a:sx n="74" d="100"/>
          <a:sy n="74" d="100"/>
        </p:scale>
        <p:origin x="117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18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000" b="1" dirty="0" smtClean="0"/>
              <a:t>Авторский договор - не работающий автор</a:t>
            </a:r>
            <a:endParaRPr lang="en-US" sz="20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AUTORINĖ SUTARTIS NEDIRBANČIAM AUTORIUI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explosion val="2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Lapas1!$A$2:$A$4</c:f>
              <c:strCache>
                <c:ptCount val="3"/>
                <c:pt idx="0">
                  <c:v>социальное страхование</c:v>
                </c:pt>
                <c:pt idx="1">
                  <c:v>Подоходный налог</c:v>
                </c:pt>
                <c:pt idx="2">
                  <c:v>Автор</c:v>
                </c:pt>
              </c:strCache>
            </c:strRef>
          </c:cat>
          <c:val>
            <c:numRef>
              <c:f>Lapas1!$B$2:$B$4</c:f>
              <c:numCache>
                <c:formatCode>General</c:formatCode>
                <c:ptCount val="3"/>
                <c:pt idx="0">
                  <c:v>235.4</c:v>
                </c:pt>
                <c:pt idx="1">
                  <c:v>186.34</c:v>
                </c:pt>
                <c:pt idx="2">
                  <c:v>1000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000" b="1" dirty="0" smtClean="0"/>
              <a:t>Авторский договор </a:t>
            </a:r>
            <a:r>
              <a:rPr lang="en-US" sz="2000" b="1" dirty="0" smtClean="0"/>
              <a:t>- </a:t>
            </a:r>
            <a:r>
              <a:rPr lang="ru-RU" sz="2000" b="1" dirty="0" smtClean="0"/>
              <a:t>работающий автор</a:t>
            </a:r>
            <a:endParaRPr lang="en-US" sz="20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Авторский договор работающему автору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explosion val="2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Lapas1!$A$2:$A$4</c:f>
              <c:strCache>
                <c:ptCount val="3"/>
                <c:pt idx="0">
                  <c:v>Социальное страхование</c:v>
                </c:pt>
                <c:pt idx="1">
                  <c:v>Подоходный налог</c:v>
                </c:pt>
                <c:pt idx="2">
                  <c:v>Автор</c:v>
                </c:pt>
              </c:strCache>
            </c:strRef>
          </c:cat>
          <c:val>
            <c:numRef>
              <c:f>Lapas1!$B$2:$B$4</c:f>
              <c:numCache>
                <c:formatCode>General</c:formatCode>
                <c:ptCount val="3"/>
                <c:pt idx="0">
                  <c:v>519.47</c:v>
                </c:pt>
                <c:pt idx="1">
                  <c:v>197.37</c:v>
                </c:pt>
                <c:pt idx="2">
                  <c:v>1000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000" b="1" baseline="0" dirty="0" smtClean="0"/>
              <a:t>Оплата по индивидуальной деятельности</a:t>
            </a:r>
            <a:endParaRPr lang="en-US" sz="20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Оплата по индивидуальной деятельности
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explosion val="2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Lapas1!$A$2:$A$4</c:f>
              <c:strCache>
                <c:ptCount val="3"/>
                <c:pt idx="0">
                  <c:v>Социальное страхование </c:v>
                </c:pt>
                <c:pt idx="1">
                  <c:v>Подоходный налог</c:v>
                </c:pt>
                <c:pt idx="2">
                  <c:v>Автор</c:v>
                </c:pt>
              </c:strCache>
            </c:strRef>
          </c:cat>
          <c:val>
            <c:numRef>
              <c:f>Lapas1!$B$2:$B$4</c:f>
              <c:numCache>
                <c:formatCode>General</c:formatCode>
                <c:ptCount val="3"/>
                <c:pt idx="0">
                  <c:v>157.5</c:v>
                </c:pt>
                <c:pt idx="1">
                  <c:v>42</c:v>
                </c:pt>
                <c:pt idx="2">
                  <c:v>1000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2EF06CD-7377-4F4A-8650-E793223C5CA3}" type="datetimeFigureOut">
              <a:rPr lang="en-US"/>
              <a:pPr>
                <a:defRPr/>
              </a:pPr>
              <a:t>2018-05-03</a:t>
            </a:fld>
            <a:endParaRPr lang="en-US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B1F39F9B-48CD-48B1-A93D-46A77C5641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2731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t-LT" noProof="0" smtClean="0"/>
              <a:t>Click to edit Master text styles</a:t>
            </a:r>
          </a:p>
          <a:p>
            <a:pPr lvl="1"/>
            <a:r>
              <a:rPr lang="lt-LT" noProof="0" smtClean="0"/>
              <a:t>Second level</a:t>
            </a:r>
          </a:p>
          <a:p>
            <a:pPr lvl="2"/>
            <a:r>
              <a:rPr lang="lt-LT" noProof="0" smtClean="0"/>
              <a:t>Third level</a:t>
            </a:r>
          </a:p>
          <a:p>
            <a:pPr lvl="3"/>
            <a:r>
              <a:rPr lang="lt-LT" noProof="0" smtClean="0"/>
              <a:t>Fourth level</a:t>
            </a:r>
          </a:p>
          <a:p>
            <a:pPr lvl="4"/>
            <a:r>
              <a:rPr lang="lt-LT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C313420-6126-4A6A-A068-39EB68A517C0}" type="slidenum">
              <a:rPr lang="lt-LT" altLang="en-US"/>
              <a:pPr>
                <a:defRPr/>
              </a:pPr>
              <a:t>‹#›</a:t>
            </a:fld>
            <a:endParaRPr lang="lt-LT" altLang="en-US"/>
          </a:p>
        </p:txBody>
      </p:sp>
    </p:spTree>
    <p:extLst>
      <p:ext uri="{BB962C8B-B14F-4D97-AF65-F5344CB8AC3E}">
        <p14:creationId xmlns:p14="http://schemas.microsoft.com/office/powerpoint/2010/main" val="3299001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4335463" y="1169988"/>
            <a:ext cx="4814887" cy="4994275"/>
            <a:chOff x="4334933" y="1169931"/>
            <a:chExt cx="4814835" cy="4993802"/>
          </a:xfrm>
        </p:grpSpPr>
        <p:cxnSp>
          <p:nvCxnSpPr>
            <p:cNvPr id="5" name="Straight Connector 16"/>
            <p:cNvCxnSpPr/>
            <p:nvPr/>
          </p:nvCxnSpPr>
          <p:spPr>
            <a:xfrm flipH="1">
              <a:off x="6009727" y="1169931"/>
              <a:ext cx="3133691" cy="313501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18"/>
            <p:cNvCxnSpPr/>
            <p:nvPr/>
          </p:nvCxnSpPr>
          <p:spPr>
            <a:xfrm flipH="1">
              <a:off x="4334933" y="1349301"/>
              <a:ext cx="4814835" cy="481443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20"/>
            <p:cNvCxnSpPr/>
            <p:nvPr/>
          </p:nvCxnSpPr>
          <p:spPr>
            <a:xfrm flipH="1">
              <a:off x="5225510" y="1469940"/>
              <a:ext cx="3911558" cy="391123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21"/>
            <p:cNvCxnSpPr/>
            <p:nvPr/>
          </p:nvCxnSpPr>
          <p:spPr>
            <a:xfrm flipH="1">
              <a:off x="5304885" y="1308030"/>
              <a:ext cx="3838534" cy="3839799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22"/>
            <p:cNvCxnSpPr/>
            <p:nvPr/>
          </p:nvCxnSpPr>
          <p:spPr>
            <a:xfrm flipH="1">
              <a:off x="5706518" y="1769949"/>
              <a:ext cx="3430550" cy="343026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/>
          <a:lstStyle>
            <a:lvl1pPr algn="l">
              <a:defRPr sz="4400">
                <a:effectLst/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375570-0026-493C-B466-424C4F8FF5FA}" type="slidenum">
              <a:rPr lang="lt-LT" altLang="en-US"/>
              <a:pPr>
                <a:defRPr/>
              </a:pPr>
              <a:t>‹#›</a:t>
            </a:fld>
            <a:endParaRPr lang="lt-LT" altLang="en-US"/>
          </a:p>
        </p:txBody>
      </p:sp>
    </p:spTree>
    <p:extLst>
      <p:ext uri="{BB962C8B-B14F-4D97-AF65-F5344CB8AC3E}">
        <p14:creationId xmlns:p14="http://schemas.microsoft.com/office/powerpoint/2010/main" val="2756415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nė nuotrauka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lt-LT" noProof="0" smtClean="0"/>
              <a:t>Spustelėkite piktogr. norėdami įtraukti pav.</a:t>
            </a:r>
            <a:endParaRPr lang="en-US" noProof="0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070C5C-77EC-4FBD-ABDA-39C0BDA17954}" type="slidenum">
              <a:rPr lang="lt-LT" altLang="en-US"/>
              <a:pPr>
                <a:defRPr/>
              </a:pPr>
              <a:t>‹#›</a:t>
            </a:fld>
            <a:endParaRPr lang="lt-LT" altLang="en-US"/>
          </a:p>
        </p:txBody>
      </p:sp>
    </p:spTree>
    <p:extLst>
      <p:ext uri="{BB962C8B-B14F-4D97-AF65-F5344CB8AC3E}">
        <p14:creationId xmlns:p14="http://schemas.microsoft.com/office/powerpoint/2010/main" val="563664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vadinima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/>
          <a:lstStyle>
            <a:lvl1pPr algn="l">
              <a:defRPr sz="2800" b="0" cap="all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4876E-F256-4044-A67D-FEE93BA385B1}" type="slidenum">
              <a:rPr lang="lt-LT" altLang="en-US"/>
              <a:pPr>
                <a:defRPr/>
              </a:pPr>
              <a:t>‹#›</a:t>
            </a:fld>
            <a:endParaRPr lang="lt-LT" altLang="en-US"/>
          </a:p>
        </p:txBody>
      </p:sp>
    </p:spTree>
    <p:extLst>
      <p:ext uri="{BB962C8B-B14F-4D97-AF65-F5344CB8AC3E}">
        <p14:creationId xmlns:p14="http://schemas.microsoft.com/office/powerpoint/2010/main" val="29363799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as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8600" y="711200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en-US" sz="8000" smtClean="0"/>
              <a:t>“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696200" y="2768600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defRPr/>
            </a:pPr>
            <a:r>
              <a:rPr lang="en-US" altLang="en-US" sz="8000" smtClean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/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B39ECA-ACA0-4E9F-929E-CC09BBC21E8A}" type="slidenum">
              <a:rPr lang="lt-LT" altLang="en-US"/>
              <a:pPr>
                <a:defRPr/>
              </a:pPr>
              <a:t>‹#›</a:t>
            </a:fld>
            <a:endParaRPr lang="lt-LT" altLang="en-US"/>
          </a:p>
        </p:txBody>
      </p:sp>
    </p:spTree>
    <p:extLst>
      <p:ext uri="{BB962C8B-B14F-4D97-AF65-F5344CB8AC3E}">
        <p14:creationId xmlns:p14="http://schemas.microsoft.com/office/powerpoint/2010/main" val="7743586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rtelės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/>
          <a:lstStyle>
            <a:lvl1pPr algn="l">
              <a:defRPr sz="2800" b="0" cap="all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DD991-4938-49DB-98ED-57709831A74C}" type="slidenum">
              <a:rPr lang="lt-LT" altLang="en-US"/>
              <a:pPr>
                <a:defRPr/>
              </a:pPr>
              <a:t>‹#›</a:t>
            </a:fld>
            <a:endParaRPr lang="lt-LT" altLang="en-US"/>
          </a:p>
        </p:txBody>
      </p:sp>
    </p:spTree>
    <p:extLst>
      <p:ext uri="{BB962C8B-B14F-4D97-AF65-F5344CB8AC3E}">
        <p14:creationId xmlns:p14="http://schemas.microsoft.com/office/powerpoint/2010/main" val="17343171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o pavadinimas kortelė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8600" y="711200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en-US" sz="8000" smtClean="0"/>
              <a:t>“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696200" y="2768600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defRPr/>
            </a:pPr>
            <a:r>
              <a:rPr lang="en-US" altLang="en-US" sz="8000" smtClean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/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A900A3-9B2A-4B60-87FC-B023EE4D2C65}" type="slidenum">
              <a:rPr lang="lt-LT" altLang="en-US"/>
              <a:pPr>
                <a:defRPr/>
              </a:pPr>
              <a:t>‹#›</a:t>
            </a:fld>
            <a:endParaRPr lang="lt-LT" altLang="en-US"/>
          </a:p>
        </p:txBody>
      </p:sp>
    </p:spTree>
    <p:extLst>
      <p:ext uri="{BB962C8B-B14F-4D97-AF65-F5344CB8AC3E}">
        <p14:creationId xmlns:p14="http://schemas.microsoft.com/office/powerpoint/2010/main" val="38309846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rba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/>
          <a:lstStyle>
            <a:lvl1pPr>
              <a:defRPr lang="en-US" sz="2800" b="0" dirty="0"/>
            </a:lvl1pPr>
          </a:lstStyle>
          <a:p>
            <a:pPr lvl="0"/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DE45C-0DD3-4A1F-B3E1-458D87D12E1D}" type="slidenum">
              <a:rPr lang="lt-LT" altLang="en-US"/>
              <a:pPr>
                <a:defRPr/>
              </a:pPr>
              <a:t>‹#›</a:t>
            </a:fld>
            <a:endParaRPr lang="lt-LT" altLang="en-US"/>
          </a:p>
        </p:txBody>
      </p:sp>
    </p:spTree>
    <p:extLst>
      <p:ext uri="{BB962C8B-B14F-4D97-AF65-F5344CB8AC3E}">
        <p14:creationId xmlns:p14="http://schemas.microsoft.com/office/powerpoint/2010/main" val="1676340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>
            <a:lvl1pPr algn="l">
              <a:defRPr sz="28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9C65D-E91A-452A-879F-1CC5241E8631}" type="slidenum">
              <a:rPr lang="lt-LT" altLang="en-US"/>
              <a:pPr>
                <a:defRPr/>
              </a:pPr>
              <a:t>‹#›</a:t>
            </a:fld>
            <a:endParaRPr lang="lt-LT" altLang="en-US"/>
          </a:p>
        </p:txBody>
      </p:sp>
    </p:spTree>
    <p:extLst>
      <p:ext uri="{BB962C8B-B14F-4D97-AF65-F5344CB8AC3E}">
        <p14:creationId xmlns:p14="http://schemas.microsoft.com/office/powerpoint/2010/main" val="33236239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/>
          <a:lstStyle>
            <a:lvl1pPr>
              <a:defRPr sz="28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E8B4A-5541-45D3-90CB-598EC0E5BCF1}" type="slidenum">
              <a:rPr lang="lt-LT" altLang="en-US"/>
              <a:pPr>
                <a:defRPr/>
              </a:pPr>
              <a:t>‹#›</a:t>
            </a:fld>
            <a:endParaRPr lang="lt-LT" altLang="en-US"/>
          </a:p>
        </p:txBody>
      </p:sp>
    </p:spTree>
    <p:extLst>
      <p:ext uri="{BB962C8B-B14F-4D97-AF65-F5344CB8AC3E}">
        <p14:creationId xmlns:p14="http://schemas.microsoft.com/office/powerpoint/2010/main" val="2595315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B7630C-4AD9-4F1E-B321-C88975DB6348}" type="slidenum">
              <a:rPr lang="lt-LT" altLang="en-US"/>
              <a:pPr>
                <a:defRPr/>
              </a:pPr>
              <a:t>‹#›</a:t>
            </a:fld>
            <a:endParaRPr lang="lt-LT" altLang="en-US"/>
          </a:p>
        </p:txBody>
      </p:sp>
    </p:spTree>
    <p:extLst>
      <p:ext uri="{BB962C8B-B14F-4D97-AF65-F5344CB8AC3E}">
        <p14:creationId xmlns:p14="http://schemas.microsoft.com/office/powerpoint/2010/main" val="1549120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/>
          <a:lstStyle>
            <a:lvl1pPr algn="l">
              <a:defRPr sz="3200" b="0" cap="all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E4928-70BA-4F2E-B0D3-9CD0C412B7EE}" type="slidenum">
              <a:rPr lang="lt-LT" altLang="en-US"/>
              <a:pPr>
                <a:defRPr/>
              </a:pPr>
              <a:t>‹#›</a:t>
            </a:fld>
            <a:endParaRPr lang="lt-LT" altLang="en-US"/>
          </a:p>
        </p:txBody>
      </p:sp>
    </p:spTree>
    <p:extLst>
      <p:ext uri="{BB962C8B-B14F-4D97-AF65-F5344CB8AC3E}">
        <p14:creationId xmlns:p14="http://schemas.microsoft.com/office/powerpoint/2010/main" val="3760504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>
            <a:lvl1pPr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E66AA-91BF-4E3E-84C3-E29679F92EE4}" type="slidenum">
              <a:rPr lang="lt-LT" altLang="en-US"/>
              <a:pPr>
                <a:defRPr/>
              </a:pPr>
              <a:t>‹#›</a:t>
            </a:fld>
            <a:endParaRPr lang="lt-LT" altLang="en-US"/>
          </a:p>
        </p:txBody>
      </p:sp>
    </p:spTree>
    <p:extLst>
      <p:ext uri="{BB962C8B-B14F-4D97-AF65-F5344CB8AC3E}">
        <p14:creationId xmlns:p14="http://schemas.microsoft.com/office/powerpoint/2010/main" val="2256838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>
            <a:lvl1pPr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26A48-3488-44B0-9488-90513BEC8757}" type="slidenum">
              <a:rPr lang="lt-LT" altLang="en-US"/>
              <a:pPr>
                <a:defRPr/>
              </a:pPr>
              <a:t>‹#›</a:t>
            </a:fld>
            <a:endParaRPr lang="lt-LT" altLang="en-US"/>
          </a:p>
        </p:txBody>
      </p:sp>
    </p:spTree>
    <p:extLst>
      <p:ext uri="{BB962C8B-B14F-4D97-AF65-F5344CB8AC3E}">
        <p14:creationId xmlns:p14="http://schemas.microsoft.com/office/powerpoint/2010/main" val="3278248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>
            <a:lvl1pPr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95927-CE2B-4055-9D6D-A9F97BFE5CCE}" type="slidenum">
              <a:rPr lang="lt-LT" altLang="en-US"/>
              <a:pPr>
                <a:defRPr/>
              </a:pPr>
              <a:t>‹#›</a:t>
            </a:fld>
            <a:endParaRPr lang="lt-LT" altLang="en-US"/>
          </a:p>
        </p:txBody>
      </p:sp>
    </p:spTree>
    <p:extLst>
      <p:ext uri="{BB962C8B-B14F-4D97-AF65-F5344CB8AC3E}">
        <p14:creationId xmlns:p14="http://schemas.microsoft.com/office/powerpoint/2010/main" val="945646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EF1480-61BD-4AE2-9360-DA7E5508B799}" type="slidenum">
              <a:rPr lang="lt-LT" altLang="en-US"/>
              <a:pPr>
                <a:defRPr/>
              </a:pPr>
              <a:t>‹#›</a:t>
            </a:fld>
            <a:endParaRPr lang="lt-LT" altLang="en-US"/>
          </a:p>
        </p:txBody>
      </p:sp>
    </p:spTree>
    <p:extLst>
      <p:ext uri="{BB962C8B-B14F-4D97-AF65-F5344CB8AC3E}">
        <p14:creationId xmlns:p14="http://schemas.microsoft.com/office/powerpoint/2010/main" val="3085860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8BB59-207B-4595-B0F3-C0E76A765195}" type="slidenum">
              <a:rPr lang="lt-LT" altLang="en-US"/>
              <a:pPr>
                <a:defRPr/>
              </a:pPr>
              <a:t>‹#›</a:t>
            </a:fld>
            <a:endParaRPr lang="lt-LT" altLang="en-US"/>
          </a:p>
        </p:txBody>
      </p:sp>
    </p:spTree>
    <p:extLst>
      <p:ext uri="{BB962C8B-B14F-4D97-AF65-F5344CB8AC3E}">
        <p14:creationId xmlns:p14="http://schemas.microsoft.com/office/powerpoint/2010/main" val="911589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lt-LT" noProof="0" smtClean="0"/>
              <a:t>Spustelėkite piktogr. norėdami įtraukti pav.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25F17-5CA7-46AE-AB8E-BF7567B2ED33}" type="slidenum">
              <a:rPr lang="lt-LT" altLang="en-US"/>
              <a:pPr>
                <a:defRPr/>
              </a:pPr>
              <a:t>‹#›</a:t>
            </a:fld>
            <a:endParaRPr lang="lt-LT" altLang="en-US"/>
          </a:p>
        </p:txBody>
      </p:sp>
    </p:spTree>
    <p:extLst>
      <p:ext uri="{BB962C8B-B14F-4D97-AF65-F5344CB8AC3E}">
        <p14:creationId xmlns:p14="http://schemas.microsoft.com/office/powerpoint/2010/main" val="1819567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C53D"/>
            </a:gs>
            <a:gs pos="10001">
              <a:srgbClr val="FFC53D"/>
            </a:gs>
            <a:gs pos="100000">
              <a:srgbClr val="D14000"/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/>
        </p:nvGrpSpPr>
        <p:grpSpPr bwMode="auto">
          <a:xfrm>
            <a:off x="6670675" y="3894138"/>
            <a:ext cx="2470150" cy="2659062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746" y="3259666"/>
              <a:ext cx="912188" cy="91189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5724"/>
              <a:ext cx="2981857" cy="2982809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1737" y="3581511"/>
              <a:ext cx="1897197" cy="1896584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130" y="3433998"/>
              <a:ext cx="1740055" cy="173949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388" y="3985732"/>
              <a:ext cx="1264798" cy="126439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788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33400" y="533400"/>
            <a:ext cx="6554788" cy="376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lt-LT" altLang="en-US" smtClean="0"/>
              <a:t>Spustelėję redag. ruoš. teksto stilių</a:t>
            </a:r>
          </a:p>
          <a:p>
            <a:pPr lvl="1"/>
            <a:r>
              <a:rPr lang="lt-LT" altLang="en-US" smtClean="0"/>
              <a:t>Antras lygmuo</a:t>
            </a:r>
          </a:p>
          <a:p>
            <a:pPr lvl="2"/>
            <a:r>
              <a:rPr lang="lt-LT" altLang="en-US" smtClean="0"/>
              <a:t>Trečias lygmuo</a:t>
            </a:r>
          </a:p>
          <a:p>
            <a:pPr lvl="3"/>
            <a:r>
              <a:rPr lang="lt-LT" altLang="en-US" smtClean="0"/>
              <a:t>Ketvirtas lygmuo</a:t>
            </a:r>
          </a:p>
          <a:p>
            <a:pPr lvl="4"/>
            <a:r>
              <a:rPr lang="lt-LT" altLang="en-US" smtClean="0"/>
              <a:t>Penktas lygmuo</a:t>
            </a:r>
            <a:endParaRPr lang="en-US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9500" y="6172200"/>
            <a:ext cx="1201738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838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3988" y="5578475"/>
            <a:ext cx="857250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AE18BA73-3F6A-4216-A7E7-6F9722924614}" type="slidenum">
              <a:rPr lang="lt-LT" altLang="en-US"/>
              <a:pPr>
                <a:defRPr/>
              </a:pPr>
              <a:t>‹#›</a:t>
            </a:fld>
            <a:endParaRPr lang="lt-LT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76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  <p:sldLayoutId id="2147483977" r:id="rId12"/>
    <p:sldLayoutId id="2147483972" r:id="rId13"/>
    <p:sldLayoutId id="2147483978" r:id="rId14"/>
    <p:sldLayoutId id="2147483973" r:id="rId15"/>
    <p:sldLayoutId id="2147483974" r:id="rId16"/>
    <p:sldLayoutId id="2147483975" r:id="rId17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200" kern="1200" cap="all">
          <a:ln w="3175" cmpd="sng">
            <a:noFill/>
          </a:ln>
          <a:solidFill>
            <a:schemeClr val="tx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Gothic" panose="020B050202020202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Gothic" panose="020B050202020202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Gothic" panose="020B050202020202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Gothic" panose="020B0502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0" fontAlgn="base" hangingPunct="0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>
          <a:solidFill>
            <a:srgbClr val="68370F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ern="1200">
          <a:solidFill>
            <a:srgbClr val="68370F"/>
          </a:solidFill>
          <a:latin typeface="+mn-lt"/>
          <a:ea typeface="+mn-ea"/>
          <a:cs typeface="+mn-cs"/>
        </a:defRPr>
      </a:lvl2pPr>
      <a:lvl3pPr marL="1200150" indent="-285750" algn="l" defTabSz="457200" rtl="0" eaLnBrk="0" fontAlgn="base" hangingPunct="0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>
          <a:solidFill>
            <a:srgbClr val="68370F"/>
          </a:solidFill>
          <a:latin typeface="+mn-lt"/>
          <a:ea typeface="+mn-ea"/>
          <a:cs typeface="+mn-cs"/>
        </a:defRPr>
      </a:lvl3pPr>
      <a:lvl4pPr marL="1543050" indent="-171450" algn="l" defTabSz="457200" rtl="0" eaLnBrk="0" fontAlgn="base" hangingPunct="0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>
          <a:solidFill>
            <a:srgbClr val="68370F"/>
          </a:solidFill>
          <a:latin typeface="+mn-lt"/>
          <a:ea typeface="+mn-ea"/>
          <a:cs typeface="+mn-cs"/>
        </a:defRPr>
      </a:lvl4pPr>
      <a:lvl5pPr marL="2000250" indent="-171450" algn="l" defTabSz="457200" rtl="0" eaLnBrk="0" fontAlgn="base" hangingPunct="0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>
          <a:solidFill>
            <a:srgbClr val="68370F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836613"/>
            <a:ext cx="7772400" cy="467995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b="1" dirty="0">
                <a:latin typeface="+mn-lt"/>
              </a:rPr>
              <a:t>Налоговая среда деятелей искусств Литвы</a:t>
            </a:r>
            <a:r>
              <a:rPr lang="lt-LT" sz="4800" dirty="0" smtClean="0">
                <a:latin typeface="+mn-lt"/>
              </a:rPr>
              <a:t/>
            </a:r>
            <a:br>
              <a:rPr lang="lt-LT" sz="4800" dirty="0" smtClean="0">
                <a:latin typeface="+mn-lt"/>
              </a:rPr>
            </a:br>
            <a:r>
              <a:rPr lang="lt-LT" sz="3200" b="1" dirty="0" smtClean="0">
                <a:latin typeface="+mn-lt"/>
              </a:rPr>
              <a:t/>
            </a:r>
            <a:br>
              <a:rPr lang="lt-LT" sz="3200" b="1" dirty="0" smtClean="0">
                <a:latin typeface="+mn-lt"/>
              </a:rPr>
            </a:br>
            <a:r>
              <a:rPr lang="lt-LT" sz="2400" b="1" dirty="0" smtClean="0">
                <a:latin typeface="+mn-lt"/>
              </a:rPr>
              <a:t/>
            </a:r>
            <a:br>
              <a:rPr lang="lt-LT" sz="2400" b="1" dirty="0" smtClean="0">
                <a:latin typeface="+mn-lt"/>
              </a:rPr>
            </a:br>
            <a:r>
              <a:rPr lang="ru-RU" sz="1600" b="1" dirty="0"/>
              <a:t>Конференция </a:t>
            </a:r>
            <a:r>
              <a:rPr lang="ru-RU" sz="1600" b="1" dirty="0" smtClean="0"/>
              <a:t>деятелей искусств</a:t>
            </a:r>
            <a:r>
              <a:rPr lang="lt-LT" sz="1600" b="1" dirty="0" smtClean="0">
                <a:latin typeface="+mn-lt"/>
              </a:rPr>
              <a:t> </a:t>
            </a:r>
            <a:br>
              <a:rPr lang="lt-LT" sz="1600" b="1" dirty="0" smtClean="0">
                <a:latin typeface="+mn-lt"/>
              </a:rPr>
            </a:br>
            <a:r>
              <a:rPr lang="ru-RU" sz="1600" b="1" dirty="0" smtClean="0">
                <a:latin typeface="+mn-lt"/>
              </a:rPr>
              <a:t>Латвии </a:t>
            </a:r>
            <a:r>
              <a:rPr lang="ru-RU" sz="1600" b="1" dirty="0">
                <a:latin typeface="+mn-lt"/>
              </a:rPr>
              <a:t>и </a:t>
            </a:r>
            <a:r>
              <a:rPr lang="ru-RU" sz="1600" b="1" dirty="0" smtClean="0">
                <a:latin typeface="+mn-lt"/>
              </a:rPr>
              <a:t>Литвы</a:t>
            </a:r>
            <a:r>
              <a:rPr lang="lt-LT" sz="1600" b="1" dirty="0" smtClean="0">
                <a:latin typeface="+mn-lt"/>
              </a:rPr>
              <a:t/>
            </a:r>
            <a:br>
              <a:rPr lang="lt-LT" sz="1600" b="1" dirty="0" smtClean="0">
                <a:latin typeface="+mn-lt"/>
              </a:rPr>
            </a:br>
            <a:r>
              <a:rPr lang="ru-RU" sz="1600" b="1" dirty="0">
                <a:latin typeface="+mn-lt"/>
              </a:rPr>
              <a:t>27 апреля 2018 г.</a:t>
            </a:r>
            <a:endParaRPr lang="lt-LT" sz="1600" b="1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Налоговые льготы статуса Деятелей искусств </a:t>
            </a:r>
            <a:endParaRPr lang="en-US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600" b="1" dirty="0">
                <a:solidFill>
                  <a:schemeClr val="tx1"/>
                </a:solidFill>
              </a:rPr>
              <a:t>Деятель искусств, работающий по авторскому праву, может оплачивать взносы социального и медицинского страхования от половины дохода и принять участие в Программе социальной защиты деятелей искусств при Министерстве культуры. Эта программа оплачивает недостающие оплаты от минимальной месячной зарплаты, что бы художник был полностью </a:t>
            </a:r>
            <a:r>
              <a:rPr lang="ru-RU" sz="1600" b="1" dirty="0" smtClean="0">
                <a:solidFill>
                  <a:schemeClr val="tx1"/>
                </a:solidFill>
              </a:rPr>
              <a:t>застрахован </a:t>
            </a:r>
            <a:r>
              <a:rPr lang="ru-RU" sz="1600" b="1" dirty="0">
                <a:solidFill>
                  <a:schemeClr val="tx1"/>
                </a:solidFill>
              </a:rPr>
              <a:t>и ему </a:t>
            </a:r>
            <a:r>
              <a:rPr lang="ru-RU" sz="1600" b="1" dirty="0" err="1">
                <a:solidFill>
                  <a:schemeClr val="tx1"/>
                </a:solidFill>
              </a:rPr>
              <a:t>щитался</a:t>
            </a:r>
            <a:r>
              <a:rPr lang="ru-RU" sz="1600" b="1" dirty="0">
                <a:solidFill>
                  <a:schemeClr val="tx1"/>
                </a:solidFill>
              </a:rPr>
              <a:t> стаж работы.</a:t>
            </a:r>
          </a:p>
          <a:p>
            <a:r>
              <a:rPr lang="ru-RU" sz="1600" b="1" dirty="0">
                <a:solidFill>
                  <a:schemeClr val="tx1"/>
                </a:solidFill>
              </a:rPr>
              <a:t>Художник, обладающий статусом ДИ, но временно неспособный работать, может подать заявку в Программу социальной защиты ДИ и по решению </a:t>
            </a:r>
            <a:r>
              <a:rPr lang="ru-RU" sz="1600" b="1" dirty="0" err="1">
                <a:solidFill>
                  <a:schemeClr val="tx1"/>
                </a:solidFill>
              </a:rPr>
              <a:t>комисии</a:t>
            </a:r>
            <a:r>
              <a:rPr lang="ru-RU" sz="1600" b="1" dirty="0">
                <a:solidFill>
                  <a:schemeClr val="tx1"/>
                </a:solidFill>
              </a:rPr>
              <a:t> может получать пособие (около 600 евро) в течении 3 месяцев  - т.е. в течение своего творческого </a:t>
            </a:r>
            <a:r>
              <a:rPr lang="ru-RU" sz="1600" b="1" dirty="0" err="1">
                <a:solidFill>
                  <a:schemeClr val="tx1"/>
                </a:solidFill>
              </a:rPr>
              <a:t>временхого</a:t>
            </a:r>
            <a:r>
              <a:rPr lang="ru-RU" sz="1600" b="1" dirty="0">
                <a:solidFill>
                  <a:schemeClr val="tx1"/>
                </a:solidFill>
              </a:rPr>
              <a:t> простоя.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87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Налоговые консультации </a:t>
            </a:r>
            <a:r>
              <a:rPr lang="ru-RU" b="1" dirty="0" err="1"/>
              <a:t>Асоциации</a:t>
            </a:r>
            <a:r>
              <a:rPr lang="ru-RU" b="1" dirty="0"/>
              <a:t> деятелей искусств </a:t>
            </a:r>
            <a:r>
              <a:rPr lang="ru-RU" b="1" dirty="0" smtClean="0"/>
              <a:t>Литвы</a:t>
            </a:r>
            <a:r>
              <a:rPr lang="en-US" b="1" dirty="0" smtClean="0"/>
              <a:t> (</a:t>
            </a:r>
            <a:r>
              <a:rPr lang="ru-RU" b="1" dirty="0"/>
              <a:t>АДИЛ </a:t>
            </a:r>
            <a:r>
              <a:rPr lang="en-US" b="1" dirty="0" smtClean="0"/>
              <a:t>)</a:t>
            </a:r>
            <a:endParaRPr lang="en-US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1600" b="1" dirty="0">
              <a:solidFill>
                <a:schemeClr val="tx1"/>
              </a:solidFill>
            </a:endParaRPr>
          </a:p>
          <a:p>
            <a:r>
              <a:rPr lang="ru-RU" sz="1600" b="1" dirty="0">
                <a:solidFill>
                  <a:schemeClr val="tx1"/>
                </a:solidFill>
              </a:rPr>
              <a:t>Часть художников работают по индивидуальной </a:t>
            </a:r>
            <a:r>
              <a:rPr lang="ru-RU" sz="1600" b="1" dirty="0" smtClean="0">
                <a:solidFill>
                  <a:schemeClr val="tx1"/>
                </a:solidFill>
              </a:rPr>
              <a:t>деятельности</a:t>
            </a:r>
            <a:r>
              <a:rPr lang="en-US" sz="1600" b="1" dirty="0" smtClean="0">
                <a:solidFill>
                  <a:schemeClr val="tx1"/>
                </a:solidFill>
              </a:rPr>
              <a:t>.</a:t>
            </a:r>
            <a:r>
              <a:rPr lang="ru-RU" sz="1600" b="1" dirty="0" smtClean="0">
                <a:solidFill>
                  <a:schemeClr val="tx1"/>
                </a:solidFill>
              </a:rPr>
              <a:t> Однако </a:t>
            </a:r>
            <a:r>
              <a:rPr lang="ru-RU" sz="1600" b="1" dirty="0">
                <a:solidFill>
                  <a:schemeClr val="tx1"/>
                </a:solidFill>
              </a:rPr>
              <a:t>в этом случае им не разрешено участвовать в Программе социальной защиты ДИ. Работаем над тем, чтобы этим художникам было предоставлено такое право</a:t>
            </a:r>
            <a:r>
              <a:rPr lang="ru-RU" sz="1600" b="1" dirty="0" smtClean="0">
                <a:solidFill>
                  <a:schemeClr val="tx1"/>
                </a:solidFill>
              </a:rPr>
              <a:t>.</a:t>
            </a:r>
            <a:endParaRPr lang="en-US" sz="1600" b="1" dirty="0" smtClean="0">
              <a:solidFill>
                <a:schemeClr val="tx1"/>
              </a:solidFill>
            </a:endParaRPr>
          </a:p>
          <a:p>
            <a:r>
              <a:rPr lang="ru-RU" sz="1600" b="1" dirty="0">
                <a:solidFill>
                  <a:schemeClr val="tx1"/>
                </a:solidFill>
              </a:rPr>
              <a:t>Стремимся что бы налоги работающих по авторским договорам соответствовали бы налогам работающих по индивидуальной деятельности. Так же стараемся, что бы налоги вычислялись финансистами организаций и художнику, доходы которого не превышают 20 000 евро не надо было бы заниматься дополнительной бухгалтерией.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453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Другие </a:t>
            </a:r>
            <a:r>
              <a:rPr lang="ru-RU" b="1" dirty="0" smtClean="0"/>
              <a:t>преимущества</a:t>
            </a:r>
            <a:r>
              <a:rPr lang="en-US" b="1" dirty="0" smtClean="0"/>
              <a:t> </a:t>
            </a:r>
            <a:r>
              <a:rPr lang="ru-RU" b="1" dirty="0"/>
              <a:t>АДИЛ</a:t>
            </a:r>
            <a:endParaRPr lang="en-US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Физические лица, заполняя декларации о доходах, могут распорядиться о переводе 2% своего уплаченного налога на доходы физических лиц со статусом ДИ</a:t>
            </a:r>
            <a:r>
              <a:rPr lang="ru-RU" b="1" dirty="0" smtClean="0">
                <a:solidFill>
                  <a:schemeClr val="tx1"/>
                </a:solidFill>
              </a:rPr>
              <a:t>.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ru-RU" b="1" dirty="0">
                <a:solidFill>
                  <a:schemeClr val="tx1"/>
                </a:solidFill>
              </a:rPr>
              <a:t>Статус ДИ учитывается при распределении творческих и образовательных стипендий</a:t>
            </a:r>
            <a:r>
              <a:rPr lang="ru-RU" b="1" dirty="0" smtClean="0">
                <a:solidFill>
                  <a:schemeClr val="tx1"/>
                </a:solidFill>
              </a:rPr>
              <a:t>.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ru-RU" b="1" dirty="0">
                <a:solidFill>
                  <a:schemeClr val="tx1"/>
                </a:solidFill>
              </a:rPr>
              <a:t>Статус ДИ для членов творческих союзов обеспечивает право имеющиеся производственные помещения регистрировать как творческие мастерские и за </a:t>
            </a:r>
            <a:r>
              <a:rPr lang="ru-RU" b="1" dirty="0" err="1">
                <a:solidFill>
                  <a:schemeClr val="tx1"/>
                </a:solidFill>
              </a:rPr>
              <a:t>комунальные</a:t>
            </a:r>
            <a:r>
              <a:rPr lang="ru-RU" b="1" dirty="0">
                <a:solidFill>
                  <a:schemeClr val="tx1"/>
                </a:solidFill>
              </a:rPr>
              <a:t> услуги оплачивать по тарифам жилых помещений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022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Деятельность творческих организаций со статусом ДИ</a:t>
            </a:r>
            <a:endParaRPr lang="en-US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600" b="1" dirty="0">
                <a:solidFill>
                  <a:schemeClr val="tx1"/>
                </a:solidFill>
              </a:rPr>
              <a:t>По закону Деятеля искусств и организации деятелей искусств, творческий союз выполняет такие </a:t>
            </a:r>
            <a:r>
              <a:rPr lang="ru-RU" sz="1600" b="1" dirty="0" err="1">
                <a:solidFill>
                  <a:schemeClr val="tx1"/>
                </a:solidFill>
              </a:rPr>
              <a:t>функци</a:t>
            </a:r>
            <a:r>
              <a:rPr lang="ru-RU" sz="1600" b="1" dirty="0">
                <a:solidFill>
                  <a:schemeClr val="tx1"/>
                </a:solidFill>
              </a:rPr>
              <a:t> и имеет права</a:t>
            </a:r>
            <a:r>
              <a:rPr lang="ru-RU" sz="1600" b="1" dirty="0" smtClean="0">
                <a:solidFill>
                  <a:schemeClr val="tx1"/>
                </a:solidFill>
              </a:rPr>
              <a:t>:</a:t>
            </a:r>
            <a:endParaRPr lang="en-US" sz="1600" b="1" dirty="0" smtClean="0">
              <a:solidFill>
                <a:schemeClr val="tx1"/>
              </a:solidFill>
            </a:endParaRPr>
          </a:p>
          <a:p>
            <a:r>
              <a:rPr lang="lt-LT" sz="1600" b="1" dirty="0" smtClean="0">
                <a:solidFill>
                  <a:schemeClr val="tx1"/>
                </a:solidFill>
              </a:rPr>
              <a:t>1</a:t>
            </a:r>
            <a:r>
              <a:rPr lang="lt-LT" sz="1600" b="1" dirty="0">
                <a:solidFill>
                  <a:schemeClr val="tx1"/>
                </a:solidFill>
              </a:rPr>
              <a:t>) </a:t>
            </a:r>
            <a:r>
              <a:rPr lang="ru-RU" sz="1600" b="1" dirty="0">
                <a:solidFill>
                  <a:schemeClr val="tx1"/>
                </a:solidFill>
              </a:rPr>
              <a:t>осуществлять мониторинг социального статуса ДИ</a:t>
            </a:r>
            <a:r>
              <a:rPr lang="lt-LT" sz="1600" b="1" dirty="0" smtClean="0">
                <a:solidFill>
                  <a:schemeClr val="tx1"/>
                </a:solidFill>
              </a:rPr>
              <a:t>;</a:t>
            </a:r>
            <a:endParaRPr lang="lt-LT" sz="1600" b="1" dirty="0">
              <a:solidFill>
                <a:schemeClr val="tx1"/>
              </a:solidFill>
            </a:endParaRPr>
          </a:p>
          <a:p>
            <a:r>
              <a:rPr lang="lt-LT" sz="1600" b="1" dirty="0">
                <a:solidFill>
                  <a:schemeClr val="tx1"/>
                </a:solidFill>
              </a:rPr>
              <a:t>2) </a:t>
            </a:r>
            <a:r>
              <a:rPr lang="ru-RU" sz="1600" b="1" dirty="0">
                <a:solidFill>
                  <a:schemeClr val="tx1"/>
                </a:solidFill>
              </a:rPr>
              <a:t>осуществлять мониторинг творчества и распространения творчества</a:t>
            </a:r>
            <a:r>
              <a:rPr lang="lt-LT" sz="1600" b="1" dirty="0" smtClean="0">
                <a:solidFill>
                  <a:schemeClr val="tx1"/>
                </a:solidFill>
              </a:rPr>
              <a:t>;</a:t>
            </a:r>
            <a:endParaRPr lang="lt-LT" sz="1600" b="1" dirty="0">
              <a:solidFill>
                <a:schemeClr val="tx1"/>
              </a:solidFill>
            </a:endParaRPr>
          </a:p>
          <a:p>
            <a:r>
              <a:rPr lang="lt-LT" sz="1600" b="1" dirty="0">
                <a:solidFill>
                  <a:schemeClr val="tx1"/>
                </a:solidFill>
              </a:rPr>
              <a:t>3) </a:t>
            </a:r>
            <a:r>
              <a:rPr lang="ru-RU" sz="1600" b="1" dirty="0">
                <a:solidFill>
                  <a:schemeClr val="tx1"/>
                </a:solidFill>
              </a:rPr>
              <a:t>выполнять функции экспертов по вопросам профессионального искусстве в судах и других учреждениях;</a:t>
            </a:r>
            <a:endParaRPr lang="lt-LT" sz="1600" b="1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27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Деятельность творческих организаций со статусом ДИ</a:t>
            </a:r>
            <a:endParaRPr lang="en-US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sz="1600" b="1" dirty="0">
                <a:solidFill>
                  <a:schemeClr val="tx1"/>
                </a:solidFill>
              </a:rPr>
              <a:t>4) </a:t>
            </a:r>
            <a:r>
              <a:rPr lang="ru-RU" sz="1600" b="1" dirty="0">
                <a:solidFill>
                  <a:schemeClr val="tx1"/>
                </a:solidFill>
              </a:rPr>
              <a:t>давать заключения правительству или его уполномоченным учреждениям при разработке правовых актов</a:t>
            </a:r>
            <a:r>
              <a:rPr lang="lt-LT" sz="1600" b="1" dirty="0" smtClean="0">
                <a:solidFill>
                  <a:schemeClr val="tx1"/>
                </a:solidFill>
              </a:rPr>
              <a:t>; </a:t>
            </a:r>
            <a:endParaRPr lang="lt-LT" sz="1600" b="1" dirty="0">
              <a:solidFill>
                <a:schemeClr val="tx1"/>
              </a:solidFill>
            </a:endParaRPr>
          </a:p>
          <a:p>
            <a:r>
              <a:rPr lang="lt-LT" sz="1600" b="1" dirty="0">
                <a:solidFill>
                  <a:schemeClr val="tx1"/>
                </a:solidFill>
              </a:rPr>
              <a:t>5) </a:t>
            </a:r>
            <a:r>
              <a:rPr lang="ru-RU" sz="1600" b="1" dirty="0">
                <a:solidFill>
                  <a:schemeClr val="tx1"/>
                </a:solidFill>
              </a:rPr>
              <a:t>собирать информацию и статистику, связанные с ДИ и их организациями в Литве и за рубежом.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564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Деятельность творческих организаций со статусом ДИ</a:t>
            </a:r>
            <a:endParaRPr lang="en-US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600" b="1" dirty="0">
                <a:solidFill>
                  <a:schemeClr val="tx1"/>
                </a:solidFill>
              </a:rPr>
              <a:t>Ассоциация организаций деятелей искусств имеет право</a:t>
            </a:r>
            <a:r>
              <a:rPr lang="ru-RU" sz="1600" b="1" dirty="0" smtClean="0">
                <a:solidFill>
                  <a:schemeClr val="tx1"/>
                </a:solidFill>
              </a:rPr>
              <a:t>:</a:t>
            </a:r>
            <a:endParaRPr lang="en-US" sz="1600" b="1" dirty="0" smtClean="0">
              <a:solidFill>
                <a:schemeClr val="tx1"/>
              </a:solidFill>
            </a:endParaRPr>
          </a:p>
          <a:p>
            <a:r>
              <a:rPr lang="lt-LT" sz="1600" b="1" dirty="0" smtClean="0">
                <a:solidFill>
                  <a:schemeClr val="tx1"/>
                </a:solidFill>
              </a:rPr>
              <a:t>1</a:t>
            </a:r>
            <a:r>
              <a:rPr lang="lt-LT" sz="1600" b="1" dirty="0">
                <a:solidFill>
                  <a:schemeClr val="tx1"/>
                </a:solidFill>
              </a:rPr>
              <a:t>) </a:t>
            </a:r>
            <a:r>
              <a:rPr lang="ru-RU" sz="1600" b="1" dirty="0">
                <a:solidFill>
                  <a:schemeClr val="tx1"/>
                </a:solidFill>
              </a:rPr>
              <a:t>представлять и </a:t>
            </a:r>
            <a:r>
              <a:rPr lang="ru-RU" sz="1600" b="1" dirty="0" err="1">
                <a:solidFill>
                  <a:schemeClr val="tx1"/>
                </a:solidFill>
              </a:rPr>
              <a:t>защищатьь</a:t>
            </a:r>
            <a:r>
              <a:rPr lang="ru-RU" sz="1600" b="1" dirty="0">
                <a:solidFill>
                  <a:schemeClr val="tx1"/>
                </a:solidFill>
              </a:rPr>
              <a:t> интересы своих членов</a:t>
            </a:r>
            <a:r>
              <a:rPr lang="lt-LT" sz="1600" b="1" dirty="0" smtClean="0">
                <a:solidFill>
                  <a:schemeClr val="tx1"/>
                </a:solidFill>
              </a:rPr>
              <a:t>;</a:t>
            </a:r>
            <a:endParaRPr lang="lt-LT" sz="1600" b="1" dirty="0">
              <a:solidFill>
                <a:schemeClr val="tx1"/>
              </a:solidFill>
            </a:endParaRPr>
          </a:p>
          <a:p>
            <a:r>
              <a:rPr lang="lt-LT" sz="1600" b="1" dirty="0">
                <a:solidFill>
                  <a:schemeClr val="tx1"/>
                </a:solidFill>
              </a:rPr>
              <a:t>2) </a:t>
            </a:r>
            <a:r>
              <a:rPr lang="ru-RU" sz="1600" b="1" dirty="0">
                <a:solidFill>
                  <a:schemeClr val="tx1"/>
                </a:solidFill>
              </a:rPr>
              <a:t>представить предложения о внесении поправок в действующее законодательство</a:t>
            </a:r>
            <a:r>
              <a:rPr lang="lt-LT" sz="1600" b="1" dirty="0" smtClean="0">
                <a:solidFill>
                  <a:schemeClr val="tx1"/>
                </a:solidFill>
              </a:rPr>
              <a:t>;</a:t>
            </a:r>
            <a:endParaRPr lang="lt-LT" sz="1600" b="1" dirty="0">
              <a:solidFill>
                <a:schemeClr val="tx1"/>
              </a:solidFill>
            </a:endParaRPr>
          </a:p>
          <a:p>
            <a:r>
              <a:rPr lang="lt-LT" sz="1600" b="1" dirty="0">
                <a:solidFill>
                  <a:schemeClr val="tx1"/>
                </a:solidFill>
              </a:rPr>
              <a:t>3) </a:t>
            </a:r>
            <a:r>
              <a:rPr lang="ru-RU" sz="1600" b="1" dirty="0">
                <a:solidFill>
                  <a:schemeClr val="tx1"/>
                </a:solidFill>
              </a:rPr>
              <a:t>Участвовать в решении вопросов по развитию и распространению профессионального </a:t>
            </a:r>
            <a:r>
              <a:rPr lang="ru-RU" sz="1600" b="1" dirty="0" smtClean="0">
                <a:solidFill>
                  <a:schemeClr val="tx1"/>
                </a:solidFill>
              </a:rPr>
              <a:t>искусства</a:t>
            </a:r>
            <a:r>
              <a:rPr lang="lt-LT" sz="1600" b="1" dirty="0" smtClean="0">
                <a:solidFill>
                  <a:schemeClr val="tx1"/>
                </a:solidFill>
              </a:rPr>
              <a:t>;</a:t>
            </a:r>
            <a:endParaRPr lang="lt-LT" sz="1600" b="1" dirty="0">
              <a:solidFill>
                <a:schemeClr val="tx1"/>
              </a:solidFill>
            </a:endParaRPr>
          </a:p>
          <a:p>
            <a:r>
              <a:rPr lang="lt-LT" sz="1600" b="1" dirty="0">
                <a:solidFill>
                  <a:schemeClr val="tx1"/>
                </a:solidFill>
              </a:rPr>
              <a:t>4) </a:t>
            </a:r>
            <a:r>
              <a:rPr lang="ru-RU" sz="1600" b="1" dirty="0">
                <a:solidFill>
                  <a:schemeClr val="tx1"/>
                </a:solidFill>
              </a:rPr>
              <a:t>сотрудничать с государственными, муниципальными учреждениями, творческими, профессиональными и другими национальными и зарубежными организациями</a:t>
            </a:r>
            <a:r>
              <a:rPr lang="lt-LT" sz="1600" b="1" dirty="0" smtClean="0">
                <a:solidFill>
                  <a:schemeClr val="tx1"/>
                </a:solidFill>
              </a:rPr>
              <a:t>;</a:t>
            </a:r>
            <a:endParaRPr lang="lt-LT" sz="1600" b="1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088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Совет по культуре Литвы</a:t>
            </a:r>
            <a:endParaRPr lang="en-US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600" b="1" dirty="0">
                <a:solidFill>
                  <a:schemeClr val="tx1"/>
                </a:solidFill>
              </a:rPr>
              <a:t>При Совете по культуре Литвы создана программа "Осуществление стратегических программ организаций деятелей искусств", для которой заявки могут быть представлены организациями, имеющими статус ДИ</a:t>
            </a:r>
            <a:r>
              <a:rPr lang="ru-RU" sz="1600" b="1" dirty="0" smtClean="0">
                <a:solidFill>
                  <a:schemeClr val="tx1"/>
                </a:solidFill>
              </a:rPr>
              <a:t>.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</a:p>
          <a:p>
            <a:r>
              <a:rPr lang="ru-RU" sz="1600" b="1" dirty="0" smtClean="0">
                <a:solidFill>
                  <a:schemeClr val="tx1"/>
                </a:solidFill>
              </a:rPr>
              <a:t>Эта </a:t>
            </a:r>
            <a:r>
              <a:rPr lang="ru-RU" sz="1600" b="1" dirty="0">
                <a:solidFill>
                  <a:schemeClr val="tx1"/>
                </a:solidFill>
              </a:rPr>
              <a:t>программа рассчитана на 2018-2021 годы по 721 000 евро в </a:t>
            </a:r>
            <a:r>
              <a:rPr lang="ru-RU" sz="1600" b="1" dirty="0" smtClean="0">
                <a:solidFill>
                  <a:schemeClr val="tx1"/>
                </a:solidFill>
              </a:rPr>
              <a:t>год</a:t>
            </a:r>
            <a:r>
              <a:rPr lang="en-US" sz="1600" b="1" dirty="0" smtClean="0">
                <a:solidFill>
                  <a:schemeClr val="tx1"/>
                </a:solidFill>
              </a:rPr>
              <a:t>.</a:t>
            </a:r>
          </a:p>
          <a:p>
            <a:endParaRPr lang="en-US" sz="1600" b="1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76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Antraštė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788" cy="1524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/>
              <a:t>Конференция деятелей искусств</a:t>
            </a:r>
            <a:r>
              <a:rPr lang="lt-LT" sz="2800" b="1" dirty="0"/>
              <a:t> </a:t>
            </a:r>
            <a:br>
              <a:rPr lang="lt-LT" sz="2800" b="1" dirty="0"/>
            </a:br>
            <a:r>
              <a:rPr lang="ru-RU" sz="2800" b="1" dirty="0"/>
              <a:t>Латвии и Литвы</a:t>
            </a:r>
            <a:r>
              <a:rPr lang="lt-LT" sz="2800" b="1" dirty="0"/>
              <a:t/>
            </a:r>
            <a:br>
              <a:rPr lang="lt-LT" sz="2800" b="1" dirty="0"/>
            </a:br>
            <a:r>
              <a:rPr lang="ru-RU" sz="2800" b="1" dirty="0"/>
              <a:t>27 апреля 2018 г.</a:t>
            </a:r>
            <a:endParaRPr lang="lt-LT" sz="2800" b="1" dirty="0" smtClean="0">
              <a:latin typeface="+mn-lt"/>
            </a:endParaRPr>
          </a:p>
        </p:txBody>
      </p:sp>
      <p:sp>
        <p:nvSpPr>
          <p:cNvPr id="108547" name="Turinio vietos rezervavimo ženklas 4"/>
          <p:cNvSpPr>
            <a:spLocks noGrp="1"/>
          </p:cNvSpPr>
          <p:nvPr>
            <p:ph idx="1"/>
          </p:nvPr>
        </p:nvSpPr>
        <p:spPr>
          <a:xfrm>
            <a:off x="533400" y="533400"/>
            <a:ext cx="6554788" cy="3767138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lt-LT" altLang="en-US" sz="3200" b="1" dirty="0" smtClean="0">
              <a:solidFill>
                <a:srgbClr val="336666"/>
              </a:solidFill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ru-RU" altLang="en-US" sz="5400" b="1" dirty="0">
                <a:solidFill>
                  <a:schemeClr val="tx1"/>
                </a:solidFill>
              </a:rPr>
              <a:t>Благодарю за внимание.</a:t>
            </a:r>
            <a:endParaRPr lang="lt-LT" altLang="en-US" sz="3200" b="1" dirty="0" smtClean="0">
              <a:solidFill>
                <a:srgbClr val="336666"/>
              </a:solidFill>
            </a:endParaRPr>
          </a:p>
          <a:p>
            <a:pPr eaLnBrk="1" hangingPunct="1"/>
            <a:endParaRPr lang="lt-LT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ru-RU" sz="1800" b="1" dirty="0"/>
              <a:t>Автору</a:t>
            </a:r>
            <a:r>
              <a:rPr lang="lt-LT" sz="1800" b="1" dirty="0" smtClean="0"/>
              <a:t> – 1000 </a:t>
            </a:r>
            <a:r>
              <a:rPr lang="lt-LT" sz="1800" b="1" dirty="0" err="1" smtClean="0"/>
              <a:t>eur</a:t>
            </a:r>
            <a:r>
              <a:rPr lang="lt-LT" sz="1800" b="1" dirty="0" smtClean="0"/>
              <a:t/>
            </a:r>
            <a:br>
              <a:rPr lang="lt-LT" sz="1800" b="1" dirty="0" smtClean="0"/>
            </a:br>
            <a:r>
              <a:rPr lang="ru-RU" sz="1800" b="1" dirty="0"/>
              <a:t>Налоги</a:t>
            </a:r>
            <a:r>
              <a:rPr lang="lt-LT" sz="1800" b="1" dirty="0" smtClean="0"/>
              <a:t> – 421,74 </a:t>
            </a:r>
            <a:r>
              <a:rPr lang="lt-LT" sz="1800" b="1" dirty="0" err="1" smtClean="0"/>
              <a:t>eUR</a:t>
            </a:r>
            <a:r>
              <a:rPr lang="lt-LT" sz="1800" b="1" dirty="0"/>
              <a:t/>
            </a:r>
            <a:br>
              <a:rPr lang="lt-LT" sz="1800" b="1" dirty="0"/>
            </a:br>
            <a:r>
              <a:rPr lang="ru-RU" sz="1800" b="1" dirty="0"/>
              <a:t>Сумма </a:t>
            </a:r>
            <a:r>
              <a:rPr lang="ru-RU" sz="1800" b="1" dirty="0" err="1"/>
              <a:t>работадателя</a:t>
            </a:r>
            <a:r>
              <a:rPr lang="ru-RU" sz="1800" b="1" dirty="0"/>
              <a:t> </a:t>
            </a:r>
            <a:r>
              <a:rPr lang="lt-LT" sz="1800" b="1" dirty="0" smtClean="0"/>
              <a:t>- 1421,74 </a:t>
            </a:r>
            <a:r>
              <a:rPr lang="lt-LT" sz="1800" b="1" dirty="0" err="1" smtClean="0"/>
              <a:t>eur</a:t>
            </a:r>
            <a:r>
              <a:rPr lang="lt-LT" sz="1800" b="1" dirty="0" smtClean="0"/>
              <a:t>  </a:t>
            </a:r>
            <a:r>
              <a:rPr lang="en-US" sz="1800" b="1" dirty="0" smtClean="0"/>
              <a:t>/ 30% - 70%</a:t>
            </a:r>
            <a:endParaRPr lang="en-US" sz="1800" b="1" dirty="0"/>
          </a:p>
        </p:txBody>
      </p:sp>
      <p:sp>
        <p:nvSpPr>
          <p:cNvPr id="13" name="Turinio vietos rezervavimo ženklas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8" name="Diagrama 7"/>
          <p:cNvGraphicFramePr/>
          <p:nvPr>
            <p:extLst>
              <p:ext uri="{D42A27DB-BD31-4B8C-83A1-F6EECF244321}">
                <p14:modId xmlns:p14="http://schemas.microsoft.com/office/powerpoint/2010/main" val="3179478063"/>
              </p:ext>
            </p:extLst>
          </p:nvPr>
        </p:nvGraphicFramePr>
        <p:xfrm>
          <a:off x="107504" y="44624"/>
          <a:ext cx="8496944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ru-RU" sz="1800" b="1" dirty="0"/>
              <a:t>Автору</a:t>
            </a:r>
            <a:r>
              <a:rPr lang="lt-LT" sz="1800" b="1" dirty="0" smtClean="0"/>
              <a:t>– 1000 </a:t>
            </a:r>
            <a:r>
              <a:rPr lang="lt-LT" sz="1800" b="1" dirty="0" err="1" smtClean="0"/>
              <a:t>eur</a:t>
            </a:r>
            <a:r>
              <a:rPr lang="lt-LT" sz="1800" b="1" dirty="0" smtClean="0"/>
              <a:t/>
            </a:r>
            <a:br>
              <a:rPr lang="lt-LT" sz="1800" b="1" dirty="0" smtClean="0"/>
            </a:br>
            <a:r>
              <a:rPr lang="ru-RU" sz="1800" b="1" dirty="0"/>
              <a:t>Налоги</a:t>
            </a:r>
            <a:r>
              <a:rPr lang="lt-LT" sz="1800" b="1" dirty="0" smtClean="0"/>
              <a:t> – 716,84 </a:t>
            </a:r>
            <a:r>
              <a:rPr lang="lt-LT" sz="1800" b="1" dirty="0" err="1" smtClean="0"/>
              <a:t>Eur</a:t>
            </a:r>
            <a:r>
              <a:rPr lang="lt-LT" sz="1800" b="1" dirty="0" smtClean="0"/>
              <a:t/>
            </a:r>
            <a:br>
              <a:rPr lang="lt-LT" sz="1800" b="1" dirty="0" smtClean="0"/>
            </a:br>
            <a:r>
              <a:rPr lang="ru-RU" sz="1800" b="1" dirty="0"/>
              <a:t>Сумма </a:t>
            </a:r>
            <a:r>
              <a:rPr lang="ru-RU" sz="1800" b="1" dirty="0" err="1"/>
              <a:t>работадателя</a:t>
            </a:r>
            <a:r>
              <a:rPr lang="ru-RU" sz="1800" b="1" dirty="0"/>
              <a:t> </a:t>
            </a:r>
            <a:r>
              <a:rPr lang="lt-LT" sz="1800" b="1" dirty="0" smtClean="0"/>
              <a:t>1716,84 </a:t>
            </a:r>
            <a:r>
              <a:rPr lang="lt-LT" sz="1800" b="1" dirty="0" err="1" smtClean="0"/>
              <a:t>eur</a:t>
            </a:r>
            <a:r>
              <a:rPr lang="lt-LT" sz="1800" b="1" dirty="0" smtClean="0"/>
              <a:t> / </a:t>
            </a:r>
            <a:r>
              <a:rPr lang="en-US" sz="1800" b="1" dirty="0" smtClean="0"/>
              <a:t>42% - </a:t>
            </a:r>
            <a:r>
              <a:rPr lang="lt-LT" sz="1800" b="1" dirty="0" smtClean="0"/>
              <a:t>58</a:t>
            </a:r>
            <a:r>
              <a:rPr lang="en-US" sz="1800" b="1" dirty="0" smtClean="0"/>
              <a:t>%</a:t>
            </a:r>
            <a:endParaRPr lang="en-US" sz="1800" b="1" dirty="0"/>
          </a:p>
        </p:txBody>
      </p:sp>
      <p:sp>
        <p:nvSpPr>
          <p:cNvPr id="13" name="Turinio vietos rezervavimo ženklas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8" name="Diagrama 7"/>
          <p:cNvGraphicFramePr/>
          <p:nvPr>
            <p:extLst>
              <p:ext uri="{D42A27DB-BD31-4B8C-83A1-F6EECF244321}">
                <p14:modId xmlns:p14="http://schemas.microsoft.com/office/powerpoint/2010/main" val="16719828"/>
              </p:ext>
            </p:extLst>
          </p:nvPr>
        </p:nvGraphicFramePr>
        <p:xfrm>
          <a:off x="107504" y="44624"/>
          <a:ext cx="8496944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1018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ru-RU" sz="1800" b="1" dirty="0"/>
              <a:t>Автору</a:t>
            </a:r>
            <a:r>
              <a:rPr lang="lt-LT" sz="1800" b="1" dirty="0" smtClean="0"/>
              <a:t> – 1000 </a:t>
            </a:r>
            <a:r>
              <a:rPr lang="lt-LT" sz="1800" b="1" dirty="0" err="1" smtClean="0"/>
              <a:t>eur</a:t>
            </a:r>
            <a:r>
              <a:rPr lang="lt-LT" sz="1800" b="1" dirty="0" smtClean="0"/>
              <a:t/>
            </a:r>
            <a:br>
              <a:rPr lang="lt-LT" sz="1800" b="1" dirty="0" smtClean="0"/>
            </a:br>
            <a:r>
              <a:rPr lang="ru-RU" sz="1800" b="1" dirty="0"/>
              <a:t>Налоги</a:t>
            </a:r>
            <a:r>
              <a:rPr lang="lt-LT" sz="1800" b="1" dirty="0" smtClean="0"/>
              <a:t> – 199,5 </a:t>
            </a:r>
            <a:r>
              <a:rPr lang="lt-LT" sz="1800" b="1" dirty="0" err="1" smtClean="0"/>
              <a:t>Eur</a:t>
            </a:r>
            <a:r>
              <a:rPr lang="lt-LT" sz="1800" b="1" dirty="0" smtClean="0"/>
              <a:t/>
            </a:r>
            <a:br>
              <a:rPr lang="lt-LT" sz="1800" b="1" dirty="0" smtClean="0"/>
            </a:br>
            <a:r>
              <a:rPr lang="ru-RU" sz="1800" b="1" dirty="0"/>
              <a:t>Сумма </a:t>
            </a:r>
            <a:r>
              <a:rPr lang="ru-RU" sz="1800" b="1" dirty="0" err="1"/>
              <a:t>работадателя</a:t>
            </a:r>
            <a:r>
              <a:rPr lang="ru-RU" sz="1800" b="1" dirty="0"/>
              <a:t> </a:t>
            </a:r>
            <a:r>
              <a:rPr lang="lt-LT" sz="1800" b="1" dirty="0" smtClean="0"/>
              <a:t>1199,5 </a:t>
            </a:r>
            <a:r>
              <a:rPr lang="lt-LT" sz="1800" b="1" dirty="0" err="1" smtClean="0"/>
              <a:t>eur</a:t>
            </a:r>
            <a:r>
              <a:rPr lang="en-US" sz="1800" b="1" dirty="0" smtClean="0"/>
              <a:t> / 17% - 83</a:t>
            </a:r>
            <a:r>
              <a:rPr lang="en-US" sz="1800" b="1" dirty="0"/>
              <a:t>%</a:t>
            </a:r>
          </a:p>
        </p:txBody>
      </p:sp>
      <p:sp>
        <p:nvSpPr>
          <p:cNvPr id="13" name="Turinio vietos rezervavimo ženklas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8" name="Diagrama 7"/>
          <p:cNvGraphicFramePr/>
          <p:nvPr>
            <p:extLst>
              <p:ext uri="{D42A27DB-BD31-4B8C-83A1-F6EECF244321}">
                <p14:modId xmlns:p14="http://schemas.microsoft.com/office/powerpoint/2010/main" val="734374228"/>
              </p:ext>
            </p:extLst>
          </p:nvPr>
        </p:nvGraphicFramePr>
        <p:xfrm>
          <a:off x="107504" y="44624"/>
          <a:ext cx="8496944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61376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533400" y="765175"/>
            <a:ext cx="6554788" cy="5040313"/>
          </a:xfrm>
        </p:spPr>
        <p:txBody>
          <a:bodyPr/>
          <a:lstStyle/>
          <a:p>
            <a:r>
              <a:rPr lang="ru-RU" sz="1800" b="1" dirty="0">
                <a:solidFill>
                  <a:schemeClr val="tx1"/>
                </a:solidFill>
              </a:rPr>
              <a:t>Если автор не </a:t>
            </a:r>
            <a:r>
              <a:rPr lang="ru-RU" sz="1800" b="1" dirty="0" smtClean="0">
                <a:solidFill>
                  <a:schemeClr val="tx1"/>
                </a:solidFill>
              </a:rPr>
              <a:t>работает</a:t>
            </a:r>
            <a:r>
              <a:rPr lang="lt-LT" sz="1800" b="1" dirty="0" smtClean="0">
                <a:solidFill>
                  <a:schemeClr val="tx1"/>
                </a:solidFill>
              </a:rPr>
              <a:t>, </a:t>
            </a:r>
            <a:r>
              <a:rPr lang="ru-RU" sz="1800" b="1" dirty="0">
                <a:solidFill>
                  <a:schemeClr val="tx1"/>
                </a:solidFill>
              </a:rPr>
              <a:t>то расходы на социальное страхование</a:t>
            </a:r>
            <a:r>
              <a:rPr lang="lt-LT" sz="1800" b="1" dirty="0" smtClean="0">
                <a:solidFill>
                  <a:schemeClr val="tx1"/>
                </a:solidFill>
              </a:rPr>
              <a:t> </a:t>
            </a:r>
            <a:r>
              <a:rPr lang="ru-RU" sz="1800" b="1" dirty="0">
                <a:solidFill>
                  <a:schemeClr val="tx1"/>
                </a:solidFill>
              </a:rPr>
              <a:t>считается только </a:t>
            </a:r>
            <a:r>
              <a:rPr lang="lt-LT" sz="1800" b="1" dirty="0" smtClean="0">
                <a:solidFill>
                  <a:schemeClr val="tx1"/>
                </a:solidFill>
              </a:rPr>
              <a:t>50</a:t>
            </a:r>
            <a:r>
              <a:rPr lang="lt-LT" sz="1800" b="1" dirty="0">
                <a:solidFill>
                  <a:schemeClr val="tx1"/>
                </a:solidFill>
              </a:rPr>
              <a:t>% </a:t>
            </a:r>
            <a:r>
              <a:rPr lang="ru-RU" sz="1800" b="1" dirty="0">
                <a:solidFill>
                  <a:schemeClr val="tx1"/>
                </a:solidFill>
              </a:rPr>
              <a:t>от 50% авторского дохода (полной суммы по договору), так же от общей суммы договоров  </a:t>
            </a:r>
            <a:r>
              <a:rPr lang="ru-RU" sz="1800" b="1" dirty="0" err="1">
                <a:solidFill>
                  <a:schemeClr val="tx1"/>
                </a:solidFill>
              </a:rPr>
              <a:t>sutarčių</a:t>
            </a:r>
            <a:r>
              <a:rPr lang="ru-RU" sz="1800" b="1" dirty="0">
                <a:solidFill>
                  <a:schemeClr val="tx1"/>
                </a:solidFill>
              </a:rPr>
              <a:t> </a:t>
            </a:r>
            <a:r>
              <a:rPr lang="ru-RU" sz="1800" b="1" dirty="0" err="1">
                <a:solidFill>
                  <a:schemeClr val="tx1"/>
                </a:solidFill>
              </a:rPr>
              <a:t>sumos</a:t>
            </a:r>
            <a:r>
              <a:rPr lang="ru-RU" sz="1800" b="1" dirty="0">
                <a:solidFill>
                  <a:schemeClr val="tx1"/>
                </a:solidFill>
              </a:rPr>
              <a:t> не превышающей 22 643,60 </a:t>
            </a:r>
            <a:r>
              <a:rPr lang="ru-RU" sz="1800" b="1" dirty="0" err="1">
                <a:solidFill>
                  <a:schemeClr val="tx1"/>
                </a:solidFill>
              </a:rPr>
              <a:t>Eur</a:t>
            </a:r>
            <a:r>
              <a:rPr lang="ru-RU" sz="1800" b="1" dirty="0">
                <a:solidFill>
                  <a:schemeClr val="tx1"/>
                </a:solidFill>
              </a:rPr>
              <a:t> (28 среднего заработка) за год.</a:t>
            </a:r>
            <a:r>
              <a:rPr lang="lt-LT" sz="1800" b="1" dirty="0" smtClean="0">
                <a:solidFill>
                  <a:schemeClr val="tx1"/>
                </a:solidFill>
              </a:rPr>
              <a:t> </a:t>
            </a:r>
            <a:endParaRPr lang="lt-LT" sz="1800" b="1" dirty="0">
              <a:solidFill>
                <a:schemeClr val="tx1"/>
              </a:solidFill>
            </a:endParaRPr>
          </a:p>
          <a:p>
            <a:r>
              <a:rPr lang="ru-RU" sz="1800" b="1" dirty="0">
                <a:solidFill>
                  <a:schemeClr val="tx1"/>
                </a:solidFill>
              </a:rPr>
              <a:t>Авторские </a:t>
            </a:r>
            <a:r>
              <a:rPr lang="ru-RU" sz="1800" b="1" dirty="0" smtClean="0">
                <a:solidFill>
                  <a:schemeClr val="tx1"/>
                </a:solidFill>
              </a:rPr>
              <a:t>налоги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r>
              <a:rPr lang="lt-LT" sz="1800" b="1" dirty="0" smtClean="0">
                <a:solidFill>
                  <a:schemeClr val="tx1"/>
                </a:solidFill>
              </a:rPr>
              <a:t>(15% + 9-11%):</a:t>
            </a:r>
            <a:r>
              <a:rPr lang="lt-LT" sz="1800" dirty="0" smtClean="0">
                <a:solidFill>
                  <a:schemeClr val="tx1"/>
                </a:solidFill>
              </a:rPr>
              <a:t/>
            </a:r>
            <a:br>
              <a:rPr lang="lt-LT" sz="1800" dirty="0" smtClean="0">
                <a:solidFill>
                  <a:schemeClr val="tx1"/>
                </a:solidFill>
              </a:rPr>
            </a:br>
            <a:r>
              <a:rPr lang="ru-RU" sz="1800" b="1" dirty="0">
                <a:solidFill>
                  <a:schemeClr val="tx1"/>
                </a:solidFill>
              </a:rPr>
              <a:t>Подоходный налог</a:t>
            </a:r>
            <a:r>
              <a:rPr lang="lt-LT" sz="1800" dirty="0" smtClean="0">
                <a:solidFill>
                  <a:schemeClr val="tx1"/>
                </a:solidFill>
              </a:rPr>
              <a:t>(GPM) </a:t>
            </a:r>
            <a:r>
              <a:rPr lang="lt-LT" sz="1800" b="1" dirty="0" smtClean="0">
                <a:solidFill>
                  <a:schemeClr val="tx1"/>
                </a:solidFill>
              </a:rPr>
              <a:t>– 15% </a:t>
            </a:r>
            <a:r>
              <a:rPr lang="lt-LT" sz="1800" dirty="0" smtClean="0">
                <a:solidFill>
                  <a:schemeClr val="tx1"/>
                </a:solidFill>
              </a:rPr>
              <a:t/>
            </a:r>
            <a:br>
              <a:rPr lang="lt-LT" sz="1800" dirty="0" smtClean="0">
                <a:solidFill>
                  <a:schemeClr val="tx1"/>
                </a:solidFill>
              </a:rPr>
            </a:br>
            <a:r>
              <a:rPr lang="ru-RU" sz="1800" b="1" dirty="0">
                <a:solidFill>
                  <a:schemeClr val="tx1"/>
                </a:solidFill>
              </a:rPr>
              <a:t>Социальное </a:t>
            </a:r>
            <a:r>
              <a:rPr lang="ru-RU" sz="1800" b="1" dirty="0" smtClean="0">
                <a:solidFill>
                  <a:schemeClr val="tx1"/>
                </a:solidFill>
              </a:rPr>
              <a:t>страхование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r>
              <a:rPr lang="lt-LT" sz="1800" b="1" dirty="0" smtClean="0">
                <a:solidFill>
                  <a:schemeClr val="tx1"/>
                </a:solidFill>
              </a:rPr>
              <a:t>– 6% </a:t>
            </a:r>
            <a:r>
              <a:rPr lang="lt-LT" sz="1800" dirty="0" smtClean="0">
                <a:solidFill>
                  <a:schemeClr val="tx1"/>
                </a:solidFill>
              </a:rPr>
              <a:t>(Sodra).</a:t>
            </a:r>
            <a:br>
              <a:rPr lang="lt-LT" sz="1800" dirty="0" smtClean="0">
                <a:solidFill>
                  <a:schemeClr val="tx1"/>
                </a:solidFill>
              </a:rPr>
            </a:br>
            <a:r>
              <a:rPr lang="ru-RU" sz="1800" b="1" dirty="0">
                <a:solidFill>
                  <a:schemeClr val="tx1"/>
                </a:solidFill>
              </a:rPr>
              <a:t>Страхование </a:t>
            </a:r>
            <a:r>
              <a:rPr lang="ru-RU" sz="1800" b="1" dirty="0" smtClean="0">
                <a:solidFill>
                  <a:schemeClr val="tx1"/>
                </a:solidFill>
              </a:rPr>
              <a:t>пенсий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r>
              <a:rPr lang="lt-LT" sz="1800" b="1" dirty="0" smtClean="0">
                <a:solidFill>
                  <a:schemeClr val="tx1"/>
                </a:solidFill>
              </a:rPr>
              <a:t>– 3% </a:t>
            </a:r>
            <a:r>
              <a:rPr lang="lt-LT" sz="1800" dirty="0" smtClean="0">
                <a:solidFill>
                  <a:schemeClr val="tx1"/>
                </a:solidFill>
              </a:rPr>
              <a:t>(Sodra).</a:t>
            </a:r>
            <a:br>
              <a:rPr lang="lt-LT" sz="1800" dirty="0" smtClean="0">
                <a:solidFill>
                  <a:schemeClr val="tx1"/>
                </a:solidFill>
              </a:rPr>
            </a:br>
            <a:r>
              <a:rPr lang="ru-RU" sz="1800" b="1" dirty="0">
                <a:solidFill>
                  <a:schemeClr val="tx1"/>
                </a:solidFill>
              </a:rPr>
              <a:t>Если автор дополнительно платит за свою пенсию за свой счет</a:t>
            </a:r>
            <a:r>
              <a:rPr lang="lt-LT" sz="1800" b="1" dirty="0" smtClean="0">
                <a:solidFill>
                  <a:schemeClr val="tx1"/>
                </a:solidFill>
              </a:rPr>
              <a:t>– 2% </a:t>
            </a:r>
            <a:r>
              <a:rPr lang="lt-LT" sz="1800" dirty="0" smtClean="0">
                <a:solidFill>
                  <a:schemeClr val="tx1"/>
                </a:solidFill>
              </a:rPr>
              <a:t>(Sodra).</a:t>
            </a:r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dirty="0">
              <a:solidFill>
                <a:schemeClr val="tx1"/>
              </a:solidFill>
            </a:endParaRPr>
          </a:p>
          <a:p>
            <a:pPr>
              <a:defRPr/>
            </a:pPr>
            <a:endParaRPr lang="en-US" dirty="0"/>
          </a:p>
        </p:txBody>
      </p:sp>
      <p:sp>
        <p:nvSpPr>
          <p:cNvPr id="4" name="Pavadinima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Авторские налоги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Авторские налоги</a:t>
            </a:r>
            <a:endParaRPr lang="en-US" dirty="0"/>
          </a:p>
        </p:txBody>
      </p:sp>
      <p:sp>
        <p:nvSpPr>
          <p:cNvPr id="11267" name="Turinio vietos rezervavimo ženklas 2"/>
          <p:cNvSpPr>
            <a:spLocks noGrp="1"/>
          </p:cNvSpPr>
          <p:nvPr>
            <p:ph idx="1"/>
          </p:nvPr>
        </p:nvSpPr>
        <p:spPr>
          <a:xfrm>
            <a:off x="533400" y="533400"/>
            <a:ext cx="6630888" cy="4263752"/>
          </a:xfrm>
        </p:spPr>
        <p:txBody>
          <a:bodyPr rtlCol="0">
            <a:normAutofit fontScale="55000" lnSpcReduction="20000"/>
          </a:bodyPr>
          <a:lstStyle/>
          <a:p>
            <a:pPr marL="0" indent="0" eaLnBrk="1" fontAlgn="auto" hangingPunct="1">
              <a:buFont typeface="Wingdings 3" panose="05040102010807070707" pitchFamily="18" charset="2"/>
              <a:buNone/>
              <a:defRPr/>
            </a:pPr>
            <a:endParaRPr lang="lt-LT" altLang="en-US" b="1" dirty="0" smtClean="0">
              <a:solidFill>
                <a:schemeClr val="tx1"/>
              </a:solidFill>
            </a:endParaRPr>
          </a:p>
          <a:p>
            <a:pPr eaLnBrk="1" fontAlgn="auto" hangingPunct="1">
              <a:defRPr/>
            </a:pPr>
            <a:endParaRPr lang="lt-LT" altLang="en-US" b="1" dirty="0" smtClean="0">
              <a:solidFill>
                <a:schemeClr val="tx1"/>
              </a:solidFill>
            </a:endParaRPr>
          </a:p>
          <a:p>
            <a:pPr eaLnBrk="1" fontAlgn="auto" hangingPunct="1">
              <a:defRPr/>
            </a:pPr>
            <a:endParaRPr lang="lt-LT" b="1" dirty="0" smtClean="0">
              <a:solidFill>
                <a:schemeClr val="tx1"/>
              </a:solidFill>
            </a:endParaRPr>
          </a:p>
          <a:p>
            <a:pPr eaLnBrk="1" fontAlgn="auto" hangingPunct="1">
              <a:defRPr/>
            </a:pPr>
            <a:r>
              <a:rPr lang="ru-RU" sz="2900" b="1" dirty="0">
                <a:solidFill>
                  <a:schemeClr val="tx1"/>
                </a:solidFill>
              </a:rPr>
              <a:t>Клиентские сборы для безработного </a:t>
            </a:r>
            <a:r>
              <a:rPr lang="ru-RU" sz="2900" b="1" dirty="0" smtClean="0">
                <a:solidFill>
                  <a:schemeClr val="tx1"/>
                </a:solidFill>
              </a:rPr>
              <a:t>автора</a:t>
            </a:r>
            <a:r>
              <a:rPr lang="en-US" sz="2900" b="1" dirty="0" smtClean="0">
                <a:solidFill>
                  <a:schemeClr val="tx1"/>
                </a:solidFill>
              </a:rPr>
              <a:t> </a:t>
            </a:r>
            <a:r>
              <a:rPr lang="lt-LT" sz="2900" b="1" dirty="0" smtClean="0">
                <a:solidFill>
                  <a:schemeClr val="tx1"/>
                </a:solidFill>
              </a:rPr>
              <a:t>(28,9</a:t>
            </a:r>
            <a:r>
              <a:rPr lang="lt-LT" sz="2900" b="1" dirty="0">
                <a:solidFill>
                  <a:schemeClr val="tx1"/>
                </a:solidFill>
              </a:rPr>
              <a:t>%):</a:t>
            </a:r>
            <a:r>
              <a:rPr lang="lt-LT" sz="2900" dirty="0">
                <a:solidFill>
                  <a:schemeClr val="tx1"/>
                </a:solidFill>
              </a:rPr>
              <a:t/>
            </a:r>
            <a:br>
              <a:rPr lang="lt-LT" sz="2900" dirty="0">
                <a:solidFill>
                  <a:schemeClr val="tx1"/>
                </a:solidFill>
              </a:rPr>
            </a:br>
            <a:r>
              <a:rPr lang="ru-RU" sz="2900" dirty="0">
                <a:solidFill>
                  <a:schemeClr val="tx1"/>
                </a:solidFill>
              </a:rPr>
              <a:t>Страхование </a:t>
            </a:r>
            <a:r>
              <a:rPr lang="ru-RU" sz="2900" dirty="0" smtClean="0">
                <a:solidFill>
                  <a:schemeClr val="tx1"/>
                </a:solidFill>
              </a:rPr>
              <a:t>пенсий</a:t>
            </a:r>
            <a:r>
              <a:rPr lang="en-US" sz="2900" dirty="0" smtClean="0">
                <a:solidFill>
                  <a:schemeClr val="tx1"/>
                </a:solidFill>
              </a:rPr>
              <a:t> </a:t>
            </a:r>
            <a:r>
              <a:rPr lang="lt-LT" sz="2900" dirty="0" smtClean="0">
                <a:solidFill>
                  <a:schemeClr val="tx1"/>
                </a:solidFill>
              </a:rPr>
              <a:t>– </a:t>
            </a:r>
            <a:r>
              <a:rPr lang="lt-LT" sz="2900" dirty="0">
                <a:solidFill>
                  <a:schemeClr val="tx1"/>
                </a:solidFill>
              </a:rPr>
              <a:t>22,3% (Sodra).</a:t>
            </a:r>
            <a:br>
              <a:rPr lang="lt-LT" sz="2900" dirty="0">
                <a:solidFill>
                  <a:schemeClr val="tx1"/>
                </a:solidFill>
              </a:rPr>
            </a:br>
            <a:r>
              <a:rPr lang="ru-RU" sz="2900" dirty="0">
                <a:solidFill>
                  <a:schemeClr val="tx1"/>
                </a:solidFill>
              </a:rPr>
              <a:t>Страхование </a:t>
            </a:r>
            <a:r>
              <a:rPr lang="ru-RU" sz="2900" dirty="0" smtClean="0">
                <a:solidFill>
                  <a:schemeClr val="tx1"/>
                </a:solidFill>
              </a:rPr>
              <a:t>здоровья</a:t>
            </a:r>
            <a:r>
              <a:rPr lang="en-US" sz="2900" dirty="0" smtClean="0">
                <a:solidFill>
                  <a:schemeClr val="tx1"/>
                </a:solidFill>
              </a:rPr>
              <a:t> </a:t>
            </a:r>
            <a:r>
              <a:rPr lang="lt-LT" sz="2900" dirty="0" smtClean="0">
                <a:solidFill>
                  <a:schemeClr val="tx1"/>
                </a:solidFill>
              </a:rPr>
              <a:t>– </a:t>
            </a:r>
            <a:r>
              <a:rPr lang="lt-LT" sz="2900" dirty="0">
                <a:solidFill>
                  <a:schemeClr val="tx1"/>
                </a:solidFill>
              </a:rPr>
              <a:t>3% (Sodra).</a:t>
            </a:r>
            <a:br>
              <a:rPr lang="lt-LT" sz="2900" dirty="0">
                <a:solidFill>
                  <a:schemeClr val="tx1"/>
                </a:solidFill>
              </a:rPr>
            </a:br>
            <a:r>
              <a:rPr lang="ru-RU" sz="2900" dirty="0">
                <a:solidFill>
                  <a:schemeClr val="tx1"/>
                </a:solidFill>
              </a:rPr>
              <a:t>Страхование </a:t>
            </a:r>
            <a:r>
              <a:rPr lang="ru-RU" sz="2900" dirty="0" smtClean="0">
                <a:solidFill>
                  <a:schemeClr val="tx1"/>
                </a:solidFill>
              </a:rPr>
              <a:t>материнства</a:t>
            </a:r>
            <a:r>
              <a:rPr lang="en-US" sz="2900" dirty="0" smtClean="0">
                <a:solidFill>
                  <a:schemeClr val="tx1"/>
                </a:solidFill>
              </a:rPr>
              <a:t> </a:t>
            </a:r>
            <a:r>
              <a:rPr lang="lt-LT" sz="2900" dirty="0" smtClean="0">
                <a:solidFill>
                  <a:schemeClr val="tx1"/>
                </a:solidFill>
              </a:rPr>
              <a:t>– </a:t>
            </a:r>
            <a:r>
              <a:rPr lang="lt-LT" sz="2900" dirty="0">
                <a:solidFill>
                  <a:schemeClr val="tx1"/>
                </a:solidFill>
              </a:rPr>
              <a:t>2,2% (Sodra).</a:t>
            </a:r>
            <a:br>
              <a:rPr lang="lt-LT" sz="2900" dirty="0">
                <a:solidFill>
                  <a:schemeClr val="tx1"/>
                </a:solidFill>
              </a:rPr>
            </a:br>
            <a:r>
              <a:rPr lang="ru-RU" sz="2900" dirty="0">
                <a:solidFill>
                  <a:schemeClr val="tx1"/>
                </a:solidFill>
              </a:rPr>
              <a:t>Страхование </a:t>
            </a:r>
            <a:r>
              <a:rPr lang="ru-RU" sz="2900" dirty="0" smtClean="0">
                <a:solidFill>
                  <a:schemeClr val="tx1"/>
                </a:solidFill>
              </a:rPr>
              <a:t>болезней</a:t>
            </a:r>
            <a:r>
              <a:rPr lang="en-US" sz="2900" dirty="0" smtClean="0">
                <a:solidFill>
                  <a:schemeClr val="tx1"/>
                </a:solidFill>
              </a:rPr>
              <a:t> </a:t>
            </a:r>
            <a:r>
              <a:rPr lang="lt-LT" sz="2900" dirty="0" smtClean="0">
                <a:solidFill>
                  <a:schemeClr val="tx1"/>
                </a:solidFill>
              </a:rPr>
              <a:t>– </a:t>
            </a:r>
            <a:r>
              <a:rPr lang="lt-LT" sz="2900" dirty="0">
                <a:solidFill>
                  <a:schemeClr val="tx1"/>
                </a:solidFill>
              </a:rPr>
              <a:t>1,4% (Sodra).</a:t>
            </a:r>
          </a:p>
          <a:p>
            <a:pPr eaLnBrk="1" fontAlgn="auto" hangingPunct="1">
              <a:defRPr/>
            </a:pPr>
            <a:endParaRPr lang="lt-LT" altLang="en-US" sz="2900" b="1" dirty="0">
              <a:solidFill>
                <a:schemeClr val="tx1"/>
              </a:solidFill>
            </a:endParaRPr>
          </a:p>
          <a:p>
            <a:pPr eaLnBrk="1" fontAlgn="auto" hangingPunct="1">
              <a:defRPr/>
            </a:pPr>
            <a:r>
              <a:rPr lang="ru-RU" altLang="en-US" sz="2900" b="1" dirty="0">
                <a:solidFill>
                  <a:schemeClr val="tx1"/>
                </a:solidFill>
              </a:rPr>
              <a:t>Дополнительные сборы для работающего </a:t>
            </a:r>
            <a:r>
              <a:rPr lang="en-US" altLang="en-US" sz="2900" b="1" dirty="0" smtClean="0">
                <a:solidFill>
                  <a:schemeClr val="tx1"/>
                </a:solidFill>
              </a:rPr>
              <a:t> </a:t>
            </a:r>
            <a:r>
              <a:rPr lang="ru-RU" altLang="en-US" sz="2900" b="1" dirty="0" smtClean="0">
                <a:solidFill>
                  <a:schemeClr val="tx1"/>
                </a:solidFill>
              </a:rPr>
              <a:t>автора</a:t>
            </a:r>
            <a:r>
              <a:rPr lang="en-US" altLang="en-US" sz="2900" b="1" dirty="0" smtClean="0">
                <a:solidFill>
                  <a:schemeClr val="tx1"/>
                </a:solidFill>
              </a:rPr>
              <a:t> </a:t>
            </a:r>
            <a:r>
              <a:rPr lang="lt-LT" altLang="en-US" sz="2900" b="1" dirty="0" smtClean="0">
                <a:solidFill>
                  <a:schemeClr val="tx1"/>
                </a:solidFill>
              </a:rPr>
              <a:t>(1,58 </a:t>
            </a:r>
            <a:r>
              <a:rPr lang="lt-LT" altLang="en-US" sz="2900" b="1" dirty="0">
                <a:solidFill>
                  <a:schemeClr val="tx1"/>
                </a:solidFill>
              </a:rPr>
              <a:t>– 3,2%):</a:t>
            </a:r>
          </a:p>
          <a:p>
            <a:pPr eaLnBrk="1" fontAlgn="auto" hangingPunct="1">
              <a:defRPr/>
            </a:pPr>
            <a:r>
              <a:rPr lang="ru-RU" altLang="en-US" sz="2900" dirty="0">
                <a:solidFill>
                  <a:schemeClr val="tx1"/>
                </a:solidFill>
              </a:rPr>
              <a:t>Страхование от </a:t>
            </a:r>
            <a:r>
              <a:rPr lang="ru-RU" altLang="en-US" sz="2900" dirty="0" smtClean="0">
                <a:solidFill>
                  <a:schemeClr val="tx1"/>
                </a:solidFill>
              </a:rPr>
              <a:t>безработицы</a:t>
            </a:r>
            <a:r>
              <a:rPr lang="en-US" altLang="en-US" sz="2900" dirty="0" smtClean="0">
                <a:solidFill>
                  <a:schemeClr val="tx1"/>
                </a:solidFill>
              </a:rPr>
              <a:t> </a:t>
            </a:r>
            <a:r>
              <a:rPr lang="lt-LT" altLang="en-US" sz="2900" dirty="0" smtClean="0">
                <a:solidFill>
                  <a:schemeClr val="tx1"/>
                </a:solidFill>
              </a:rPr>
              <a:t>– </a:t>
            </a:r>
            <a:r>
              <a:rPr lang="lt-LT" altLang="en-US" sz="2900" dirty="0">
                <a:solidFill>
                  <a:schemeClr val="tx1"/>
                </a:solidFill>
              </a:rPr>
              <a:t>1,4% (Sodra).</a:t>
            </a:r>
          </a:p>
          <a:p>
            <a:pPr eaLnBrk="1" fontAlgn="auto" hangingPunct="1">
              <a:defRPr/>
            </a:pPr>
            <a:r>
              <a:rPr lang="ru-RU" altLang="en-US" sz="2900" dirty="0">
                <a:solidFill>
                  <a:schemeClr val="tx1"/>
                </a:solidFill>
              </a:rPr>
              <a:t>Страхование от несчастных случаев на производстве и профессиональных </a:t>
            </a:r>
            <a:r>
              <a:rPr lang="ru-RU" altLang="en-US" sz="2900" dirty="0" smtClean="0">
                <a:solidFill>
                  <a:schemeClr val="tx1"/>
                </a:solidFill>
              </a:rPr>
              <a:t>заболеваний</a:t>
            </a:r>
            <a:r>
              <a:rPr lang="en-US" altLang="en-US" sz="2900" dirty="0" smtClean="0">
                <a:solidFill>
                  <a:schemeClr val="tx1"/>
                </a:solidFill>
              </a:rPr>
              <a:t/>
            </a:r>
            <a:br>
              <a:rPr lang="en-US" altLang="en-US" sz="2900" dirty="0" smtClean="0">
                <a:solidFill>
                  <a:schemeClr val="tx1"/>
                </a:solidFill>
              </a:rPr>
            </a:br>
            <a:r>
              <a:rPr lang="lt-LT" altLang="en-US" sz="2900" dirty="0" smtClean="0">
                <a:solidFill>
                  <a:schemeClr val="tx1"/>
                </a:solidFill>
              </a:rPr>
              <a:t>(I</a:t>
            </a:r>
            <a:r>
              <a:rPr lang="lt-LT" altLang="en-US" sz="2900" dirty="0">
                <a:solidFill>
                  <a:schemeClr val="tx1"/>
                </a:solidFill>
              </a:rPr>
              <a:t>, II, III, IV </a:t>
            </a:r>
            <a:r>
              <a:rPr lang="lt-LT" altLang="en-US" sz="2900" dirty="0" err="1">
                <a:solidFill>
                  <a:schemeClr val="tx1"/>
                </a:solidFill>
              </a:rPr>
              <a:t>gr</a:t>
            </a:r>
            <a:r>
              <a:rPr lang="lt-LT" altLang="en-US" sz="2900" dirty="0">
                <a:solidFill>
                  <a:schemeClr val="tx1"/>
                </a:solidFill>
              </a:rPr>
              <a:t>.) – 0,18%; 0,43%; 0,9%; 1,8% (Sodra).</a:t>
            </a:r>
            <a:endParaRPr lang="lt-LT" altLang="en-US" sz="2900" dirty="0" smtClean="0">
              <a:solidFill>
                <a:schemeClr val="tx1"/>
              </a:solidFill>
            </a:endParaRPr>
          </a:p>
          <a:p>
            <a:pPr eaLnBrk="1" fontAlgn="auto" hangingPunct="1">
              <a:defRPr/>
            </a:pPr>
            <a:endParaRPr lang="lt-LT" altLang="en-US" dirty="0" smtClean="0">
              <a:solidFill>
                <a:schemeClr val="tx1"/>
              </a:solidFill>
            </a:endParaRPr>
          </a:p>
          <a:p>
            <a:pPr eaLnBrk="1" fontAlgn="auto" hangingPunct="1">
              <a:defRPr/>
            </a:pPr>
            <a:endParaRPr lang="lt-LT" altLang="en-US" dirty="0" smtClean="0">
              <a:solidFill>
                <a:schemeClr val="tx1"/>
              </a:solidFill>
            </a:endParaRPr>
          </a:p>
          <a:p>
            <a:pPr eaLnBrk="1" fontAlgn="auto" hangingPunct="1">
              <a:defRPr/>
            </a:pPr>
            <a:endParaRPr lang="lt-LT" altLang="en-US" dirty="0" smtClean="0">
              <a:solidFill>
                <a:schemeClr val="tx1"/>
              </a:solidFill>
            </a:endParaRPr>
          </a:p>
          <a:p>
            <a:pPr eaLnBrk="1" fontAlgn="auto" hangingPunct="1">
              <a:defRPr/>
            </a:pPr>
            <a:endParaRPr lang="lt-LT" altLang="en-US" dirty="0" smtClean="0">
              <a:solidFill>
                <a:schemeClr val="tx1"/>
              </a:solidFill>
            </a:endParaRPr>
          </a:p>
          <a:p>
            <a:pPr eaLnBrk="1" fontAlgn="auto" hangingPunct="1">
              <a:defRPr/>
            </a:pPr>
            <a:endParaRPr lang="en-US" alt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512" y="1124744"/>
            <a:ext cx="7772400" cy="46799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b="1" dirty="0" smtClean="0">
                <a:latin typeface="+mn-lt"/>
              </a:rPr>
              <a:t/>
            </a:r>
            <a:br>
              <a:rPr lang="en-US" sz="4800" b="1" dirty="0" smtClean="0">
                <a:latin typeface="+mn-lt"/>
              </a:rPr>
            </a:br>
            <a:r>
              <a:rPr lang="en-US" sz="4800" b="1" dirty="0">
                <a:latin typeface="+mn-lt"/>
              </a:rPr>
              <a:t/>
            </a:r>
            <a:br>
              <a:rPr lang="en-US" sz="4800" b="1" dirty="0">
                <a:latin typeface="+mn-lt"/>
              </a:rPr>
            </a:br>
            <a:r>
              <a:rPr lang="en-US" sz="4800" b="1" dirty="0" smtClean="0">
                <a:latin typeface="+mn-lt"/>
              </a:rPr>
              <a:t/>
            </a:r>
            <a:br>
              <a:rPr lang="en-US" sz="4800" b="1" dirty="0" smtClean="0">
                <a:latin typeface="+mn-lt"/>
              </a:rPr>
            </a:br>
            <a:r>
              <a:rPr lang="en-US" sz="4800" b="1" dirty="0">
                <a:latin typeface="+mn-lt"/>
              </a:rPr>
              <a:t/>
            </a:r>
            <a:br>
              <a:rPr lang="en-US" sz="4800" b="1" dirty="0">
                <a:latin typeface="+mn-lt"/>
              </a:rPr>
            </a:br>
            <a:r>
              <a:rPr lang="en-US" sz="4800" b="1" dirty="0" smtClean="0">
                <a:latin typeface="+mn-lt"/>
              </a:rPr>
              <a:t/>
            </a:r>
            <a:br>
              <a:rPr lang="en-US" sz="4800" b="1" dirty="0" smtClean="0">
                <a:latin typeface="+mn-lt"/>
              </a:rPr>
            </a:br>
            <a:r>
              <a:rPr lang="en-US" sz="4800" b="1" dirty="0" smtClean="0">
                <a:latin typeface="+mn-lt"/>
              </a:rPr>
              <a:t/>
            </a:r>
            <a:br>
              <a:rPr lang="en-US" sz="4800" b="1" dirty="0" smtClean="0">
                <a:latin typeface="+mn-lt"/>
              </a:rPr>
            </a:br>
            <a:r>
              <a:rPr lang="en-US" sz="4800" b="1" dirty="0">
                <a:latin typeface="+mn-lt"/>
              </a:rPr>
              <a:t/>
            </a:r>
            <a:br>
              <a:rPr lang="en-US" sz="4800" b="1" dirty="0">
                <a:latin typeface="+mn-lt"/>
              </a:rPr>
            </a:br>
            <a:r>
              <a:rPr lang="ru-RU" sz="4800" b="1" dirty="0">
                <a:latin typeface="+mn-lt"/>
              </a:rPr>
              <a:t>Обзор закона о Статусе деятеля искусств и о Статусе организаций деятелей искусств Литвы</a:t>
            </a:r>
            <a:r>
              <a:rPr lang="lt-LT" sz="4800" b="1" dirty="0">
                <a:latin typeface="+mn-lt"/>
              </a:rPr>
              <a:t/>
            </a:r>
            <a:br>
              <a:rPr lang="lt-LT" sz="4800" b="1" dirty="0">
                <a:latin typeface="+mn-lt"/>
              </a:rPr>
            </a:br>
            <a:r>
              <a:rPr lang="lt-LT" sz="4800" dirty="0" smtClean="0">
                <a:latin typeface="+mn-lt"/>
              </a:rPr>
              <a:t/>
            </a:r>
            <a:br>
              <a:rPr lang="lt-LT" sz="4800" dirty="0" smtClean="0">
                <a:latin typeface="+mn-lt"/>
              </a:rPr>
            </a:br>
            <a:r>
              <a:rPr lang="lt-LT" sz="3200" b="1" dirty="0" smtClean="0">
                <a:latin typeface="+mn-lt"/>
              </a:rPr>
              <a:t/>
            </a:r>
            <a:br>
              <a:rPr lang="lt-LT" sz="3200" b="1" dirty="0" smtClean="0">
                <a:latin typeface="+mn-lt"/>
              </a:rPr>
            </a:br>
            <a:r>
              <a:rPr lang="lt-LT" sz="2400" b="1" dirty="0" smtClean="0">
                <a:latin typeface="+mn-lt"/>
              </a:rPr>
              <a:t/>
            </a:r>
            <a:br>
              <a:rPr lang="lt-LT" sz="2400" b="1" dirty="0" smtClean="0">
                <a:latin typeface="+mn-lt"/>
              </a:rPr>
            </a:br>
            <a:r>
              <a:rPr lang="ru-RU" sz="2000" b="1" dirty="0"/>
              <a:t>Конференция деятелей искусств</a:t>
            </a:r>
            <a:r>
              <a:rPr lang="lt-LT" sz="2000" b="1" dirty="0"/>
              <a:t> </a:t>
            </a:r>
            <a:br>
              <a:rPr lang="lt-LT" sz="2000" b="1" dirty="0"/>
            </a:br>
            <a:r>
              <a:rPr lang="ru-RU" sz="2000" b="1" dirty="0"/>
              <a:t>Латвии и Литвы</a:t>
            </a:r>
            <a:r>
              <a:rPr lang="lt-LT" sz="2000" b="1" dirty="0"/>
              <a:t/>
            </a:r>
            <a:br>
              <a:rPr lang="lt-LT" sz="2000" b="1" dirty="0"/>
            </a:br>
            <a:r>
              <a:rPr lang="ru-RU" sz="2000" b="1" dirty="0"/>
              <a:t>27 апреля 2018 г.</a:t>
            </a:r>
            <a:endParaRPr lang="lt-LT" sz="2400" b="1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92425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avadinimas 10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Способы </a:t>
            </a:r>
            <a:r>
              <a:rPr lang="ru-RU" dirty="0" err="1"/>
              <a:t>обеспечивания</a:t>
            </a:r>
            <a:r>
              <a:rPr lang="ru-RU" dirty="0"/>
              <a:t> Статуса деятеля искусств и Статуса организации деятелей искусств</a:t>
            </a:r>
            <a:endParaRPr lang="en-US" dirty="0"/>
          </a:p>
        </p:txBody>
      </p:sp>
      <p:sp>
        <p:nvSpPr>
          <p:cNvPr id="5" name="Teksto vietos rezervavimo ženklas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600" b="1" dirty="0">
                <a:solidFill>
                  <a:schemeClr val="tx1"/>
                </a:solidFill>
              </a:rPr>
              <a:t>Статус деятеля искусств и Статусе организации деятелей искусств обеспечивает министр культуры Литвы по закону</a:t>
            </a:r>
            <a:r>
              <a:rPr lang="ru-RU" sz="1600" b="1" dirty="0" smtClean="0">
                <a:solidFill>
                  <a:schemeClr val="tx1"/>
                </a:solidFill>
              </a:rPr>
              <a:t>.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ru-RU" sz="1600" b="1" dirty="0" smtClean="0">
                <a:solidFill>
                  <a:schemeClr val="tx1"/>
                </a:solidFill>
              </a:rPr>
              <a:t>При </a:t>
            </a:r>
            <a:r>
              <a:rPr lang="ru-RU" sz="1600" b="1" dirty="0">
                <a:solidFill>
                  <a:schemeClr val="tx1"/>
                </a:solidFill>
              </a:rPr>
              <a:t>министерстве культуры Литвы создан Совет по </a:t>
            </a:r>
            <a:r>
              <a:rPr lang="ru-RU" sz="1600" b="1" dirty="0" err="1">
                <a:solidFill>
                  <a:schemeClr val="tx1"/>
                </a:solidFill>
              </a:rPr>
              <a:t>обеспечиванию</a:t>
            </a:r>
            <a:r>
              <a:rPr lang="ru-RU" sz="1600" b="1" dirty="0">
                <a:solidFill>
                  <a:schemeClr val="tx1"/>
                </a:solidFill>
              </a:rPr>
              <a:t> статуса</a:t>
            </a:r>
            <a:r>
              <a:rPr lang="ru-RU" sz="1600" b="1" dirty="0" smtClean="0">
                <a:solidFill>
                  <a:schemeClr val="tx1"/>
                </a:solidFill>
              </a:rPr>
              <a:t>.</a:t>
            </a:r>
            <a:endParaRPr lang="en-US" sz="1600" b="1" dirty="0" smtClean="0">
              <a:solidFill>
                <a:schemeClr val="tx1"/>
              </a:solidFill>
            </a:endParaRPr>
          </a:p>
          <a:p>
            <a:r>
              <a:rPr lang="ru-RU" sz="1600" b="1" dirty="0">
                <a:solidFill>
                  <a:schemeClr val="tx1"/>
                </a:solidFill>
              </a:rPr>
              <a:t>Лицо, отвечающее требованиям вышеупомянутого закона, может получить </a:t>
            </a:r>
            <a:r>
              <a:rPr lang="ru-RU" sz="1600" b="1" dirty="0" smtClean="0">
                <a:solidFill>
                  <a:schemeClr val="tx1"/>
                </a:solidFill>
              </a:rPr>
              <a:t>статус, </a:t>
            </a:r>
            <a:r>
              <a:rPr lang="ru-RU" sz="1600" b="1" dirty="0">
                <a:solidFill>
                  <a:schemeClr val="tx1"/>
                </a:solidFill>
              </a:rPr>
              <a:t>присоединившись к организации, имеющей статус в ДИ, или напрямую связавшись с Советом по присуждению статуса ДИ</a:t>
            </a:r>
            <a:r>
              <a:rPr lang="ru-RU" sz="1600" b="1" dirty="0" smtClean="0">
                <a:solidFill>
                  <a:schemeClr val="tx1"/>
                </a:solidFill>
              </a:rPr>
              <a:t>.</a:t>
            </a:r>
            <a:endParaRPr lang="en-US" sz="1600" b="1" dirty="0" smtClean="0">
              <a:solidFill>
                <a:schemeClr val="tx1"/>
              </a:solidFill>
            </a:endParaRPr>
          </a:p>
          <a:p>
            <a:r>
              <a:rPr lang="ru-RU" sz="1600" b="1" dirty="0">
                <a:solidFill>
                  <a:schemeClr val="tx1"/>
                </a:solidFill>
              </a:rPr>
              <a:t>Организация, соответствующая требованиям вышеупомянутого закона, может получить статус ДИ</a:t>
            </a:r>
            <a:r>
              <a:rPr lang="ru-RU" sz="1600" b="1" dirty="0" smtClean="0">
                <a:solidFill>
                  <a:schemeClr val="tx1"/>
                </a:solidFill>
              </a:rPr>
              <a:t>, </a:t>
            </a:r>
            <a:r>
              <a:rPr lang="ru-RU" sz="1600" b="1" dirty="0">
                <a:solidFill>
                  <a:schemeClr val="tx1"/>
                </a:solidFill>
              </a:rPr>
              <a:t>напрямую связавшись с Советом по присуждению статуса ДИ</a:t>
            </a:r>
            <a:r>
              <a:rPr lang="ru-RU" sz="1600" b="1" dirty="0" smtClean="0">
                <a:solidFill>
                  <a:schemeClr val="tx1"/>
                </a:solidFill>
              </a:rPr>
              <a:t>.</a:t>
            </a:r>
            <a:endParaRPr lang="en-US" sz="1600" b="1" dirty="0" smtClean="0">
              <a:solidFill>
                <a:schemeClr val="tx1"/>
              </a:solidFill>
            </a:endParaRPr>
          </a:p>
          <a:p>
            <a:r>
              <a:rPr lang="ru-RU" sz="1600" b="1" dirty="0">
                <a:solidFill>
                  <a:schemeClr val="tx1"/>
                </a:solidFill>
              </a:rPr>
              <a:t>Окончательное решение должно </a:t>
            </a:r>
            <a:r>
              <a:rPr lang="ru-RU" sz="1600" b="1" dirty="0" err="1">
                <a:solidFill>
                  <a:schemeClr val="tx1"/>
                </a:solidFill>
              </a:rPr>
              <a:t>бытьодобрено</a:t>
            </a:r>
            <a:r>
              <a:rPr lang="ru-RU" sz="1600" b="1" dirty="0">
                <a:solidFill>
                  <a:schemeClr val="tx1"/>
                </a:solidFill>
              </a:rPr>
              <a:t> министром культуры Литовской Республики.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914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avadinimas 10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Значение статуса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b="1" dirty="0" smtClean="0"/>
              <a:t>Деятелей </a:t>
            </a:r>
            <a:r>
              <a:rPr lang="ru-RU" b="1" dirty="0"/>
              <a:t>искусств </a:t>
            </a:r>
            <a:endParaRPr lang="en-US" dirty="0"/>
          </a:p>
        </p:txBody>
      </p:sp>
      <p:sp>
        <p:nvSpPr>
          <p:cNvPr id="5" name="Teksto vietos rezervavimo ženklas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600" b="1" dirty="0">
                <a:solidFill>
                  <a:schemeClr val="tx1"/>
                </a:solidFill>
              </a:rPr>
              <a:t>При предоставлении статуса ДИ личности подтверждается, что её творчество соответствует требованиям Закона о статусе ДИ Литовской Республики и статуса организации ДИ, имеет долгосрочную ценность и значительна для общественности</a:t>
            </a:r>
            <a:r>
              <a:rPr lang="ru-RU" sz="1600" b="1" dirty="0" smtClean="0">
                <a:solidFill>
                  <a:schemeClr val="tx1"/>
                </a:solidFill>
              </a:rPr>
              <a:t>.</a:t>
            </a:r>
            <a:endParaRPr lang="en-US" sz="1600" b="1" dirty="0" smtClean="0">
              <a:solidFill>
                <a:schemeClr val="tx1"/>
              </a:solidFill>
            </a:endParaRPr>
          </a:p>
          <a:p>
            <a:r>
              <a:rPr lang="ru-RU" sz="1600" b="1" dirty="0">
                <a:solidFill>
                  <a:schemeClr val="tx1"/>
                </a:solidFill>
              </a:rPr>
              <a:t>Предоставление статуса ДИ организации подтверждается, что она соответствует требованиям Закона, объединяет не меньше 25 деятелей искусств, имеющих статус ДИ и её деятельность имеет большое значение для общественности.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950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alis">
  <a:themeElements>
    <a:clrScheme name="Dalis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Dalis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ali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ppt/theme/theme2.xml><?xml version="1.0" encoding="utf-8"?>
<a:theme xmlns:a="http://schemas.openxmlformats.org/drawingml/2006/main" name="Office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3344</TotalTime>
  <Words>719</Words>
  <Application>Microsoft Office PowerPoint</Application>
  <PresentationFormat>On-screen Show (4:3)</PresentationFormat>
  <Paragraphs>62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Century Gothic</vt:lpstr>
      <vt:lpstr>Wingdings</vt:lpstr>
      <vt:lpstr>Wingdings 3</vt:lpstr>
      <vt:lpstr>Dalis</vt:lpstr>
      <vt:lpstr>Налоговая среда деятелей искусств Литвы   Конференция деятелей искусств  Латвии и Литвы 27 апреля 2018 г.</vt:lpstr>
      <vt:lpstr>Автору – 1000 eur Налоги – 421,74 eUR Сумма работадателя - 1421,74 eur  / 30% - 70%</vt:lpstr>
      <vt:lpstr>Автору– 1000 eur Налоги – 716,84 Eur Сумма работадателя 1716,84 eur / 42% - 58%</vt:lpstr>
      <vt:lpstr>Автору – 1000 eur Налоги – 199,5 Eur Сумма работадателя 1199,5 eur / 17% - 83%</vt:lpstr>
      <vt:lpstr>Авторские налоги</vt:lpstr>
      <vt:lpstr>Авторские налоги</vt:lpstr>
      <vt:lpstr>       Обзор закона о Статусе деятеля искусств и о Статусе организаций деятелей искусств Литвы    Конференция деятелей искусств  Латвии и Литвы 27 апреля 2018 г.</vt:lpstr>
      <vt:lpstr>Способы обеспечивания Статуса деятеля искусств и Статуса организации деятелей искусств</vt:lpstr>
      <vt:lpstr>Значение статуса  Деятелей искусств </vt:lpstr>
      <vt:lpstr>Налоговые льготы статуса Деятелей искусств </vt:lpstr>
      <vt:lpstr>Налоговые консультации Асоциации деятелей искусств Литвы (АДИЛ )</vt:lpstr>
      <vt:lpstr>Другие преимущества АДИЛ</vt:lpstr>
      <vt:lpstr>Деятельность творческих организаций со статусом ДИ</vt:lpstr>
      <vt:lpstr>Деятельность творческих организаций со статусом ДИ</vt:lpstr>
      <vt:lpstr>Деятельность творческих организаций со статусом ДИ</vt:lpstr>
      <vt:lpstr>Совет по культуре Литвы</vt:lpstr>
      <vt:lpstr>Конференция деятелей искусств  Латвии и Литвы 27 апреля 2018 г.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Vadove</dc:creator>
  <cp:lastModifiedBy>User</cp:lastModifiedBy>
  <cp:revision>282</cp:revision>
  <cp:lastPrinted>2017-06-02T21:34:45Z</cp:lastPrinted>
  <dcterms:created xsi:type="dcterms:W3CDTF">2010-05-13T12:11:03Z</dcterms:created>
  <dcterms:modified xsi:type="dcterms:W3CDTF">2018-05-03T09:39:10Z</dcterms:modified>
</cp:coreProperties>
</file>