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954" r:id="rId2"/>
    <p:sldMasterId id="2147483968" r:id="rId3"/>
    <p:sldMasterId id="2147483979" r:id="rId4"/>
  </p:sldMasterIdLst>
  <p:notesMasterIdLst>
    <p:notesMasterId r:id="rId24"/>
  </p:notesMasterIdLst>
  <p:handoutMasterIdLst>
    <p:handoutMasterId r:id="rId25"/>
  </p:handoutMasterIdLst>
  <p:sldIdLst>
    <p:sldId id="276" r:id="rId5"/>
    <p:sldId id="347" r:id="rId6"/>
    <p:sldId id="337" r:id="rId7"/>
    <p:sldId id="341" r:id="rId8"/>
    <p:sldId id="394" r:id="rId9"/>
    <p:sldId id="373" r:id="rId10"/>
    <p:sldId id="399" r:id="rId11"/>
    <p:sldId id="377" r:id="rId12"/>
    <p:sldId id="378" r:id="rId13"/>
    <p:sldId id="379" r:id="rId14"/>
    <p:sldId id="380" r:id="rId15"/>
    <p:sldId id="381" r:id="rId16"/>
    <p:sldId id="382" r:id="rId17"/>
    <p:sldId id="405" r:id="rId18"/>
    <p:sldId id="406" r:id="rId19"/>
    <p:sldId id="407" r:id="rId20"/>
    <p:sldId id="408" r:id="rId21"/>
    <p:sldId id="390" r:id="rId22"/>
    <p:sldId id="375" r:id="rId23"/>
  </p:sldIdLst>
  <p:sldSz cx="9144000" cy="6858000" type="screen4x3"/>
  <p:notesSz cx="6735763" cy="9866313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F89"/>
    <a:srgbClr val="FFFFE7"/>
    <a:srgbClr val="54C5FE"/>
    <a:srgbClr val="EE0000"/>
    <a:srgbClr val="FA9B32"/>
    <a:srgbClr val="FFFFC5"/>
    <a:srgbClr val="FFFF9B"/>
    <a:srgbClr val="A4D76B"/>
    <a:srgbClr val="C4003D"/>
    <a:srgbClr val="6A6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413" autoAdjust="0"/>
  </p:normalViewPr>
  <p:slideViewPr>
    <p:cSldViewPr snapToGrid="0" snapToObjects="1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AE9C278-3431-446D-88EA-80E01366B1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614E12-DFEE-470B-97B4-B0F8E27F25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1D182-0AD5-49D4-A2C6-81A2805BE6CE}" type="datetimeFigureOut">
              <a:rPr lang="lv-LV" smtClean="0"/>
              <a:t>25.04.2019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918EFDE-2AF6-48BA-BD80-D7B1FBB27E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38D56F-0194-42B4-A633-9D8FBDDD44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D26C-442C-4E83-8805-612E3AC70C3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1547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C56AE9-1A3C-454E-BE36-581015BF0A84}" type="datetimeFigureOut">
              <a:rPr lang="lv-LV"/>
              <a:pPr>
                <a:defRPr/>
              </a:pPr>
              <a:t>25.04.2019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7C2EE5B-0DAA-4A3B-8DAE-F557326DC6F4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516521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7EEB293-7890-42C5-B75A-49156BFC8B4A}" type="slidenum">
              <a:rPr lang="lv-LV" altLang="lv-LV"/>
              <a:pPr/>
              <a:t>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13729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dirty="0"/>
              <a:t>NAP2027 izstrādes ietvars,</a:t>
            </a:r>
            <a:r>
              <a:rPr lang="lv-LV" altLang="lv-LV" baseline="0" dirty="0"/>
              <a:t> nacionāla un globāla līmeņa ietekmes </a:t>
            </a:r>
            <a:endParaRPr lang="lv-LV" altLang="lv-LV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158635-BB7D-4F03-B62A-AEC88B136973}" type="slidenum">
              <a:rPr lang="lv-LV" altLang="lv-LV">
                <a:solidFill>
                  <a:prstClr val="black"/>
                </a:solidFill>
              </a:rPr>
              <a:pPr/>
              <a:t>2</a:t>
            </a:fld>
            <a:endParaRPr lang="lv-LV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6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dirty="0"/>
              <a:t>NAP2027 izstrādes ietvars,</a:t>
            </a:r>
            <a:r>
              <a:rPr lang="lv-LV" altLang="lv-LV" baseline="0" dirty="0"/>
              <a:t> nacionāla un globāla līmeņa ietekmes </a:t>
            </a:r>
            <a:endParaRPr lang="lv-LV" altLang="lv-LV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158635-BB7D-4F03-B62A-AEC88B136973}" type="slidenum">
              <a:rPr lang="lv-LV" altLang="lv-LV">
                <a:solidFill>
                  <a:prstClr val="black"/>
                </a:solidFill>
              </a:rPr>
              <a:pPr/>
              <a:t>4</a:t>
            </a:fld>
            <a:endParaRPr lang="lv-LV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61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VIII </a:t>
            </a:r>
            <a:r>
              <a:rPr lang="lv-LV" dirty="0" err="1"/>
              <a:t>B.Rivžas</a:t>
            </a:r>
            <a:r>
              <a:rPr lang="lv-LV" dirty="0"/>
              <a:t> vēstule pēc Vladislava uzstāšanās Mazajā aulā  - profesoru asociācija + LZA vēstule</a:t>
            </a:r>
          </a:p>
          <a:p>
            <a:r>
              <a:rPr lang="lv-LV" dirty="0"/>
              <a:t>VI – LZA vēstule + citāts no </a:t>
            </a:r>
            <a:r>
              <a:rPr lang="lv-LV" dirty="0" err="1"/>
              <a:t>sab.apspriešana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4B038-3747-4ACE-B13D-1E700ED1FB83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8605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Pēterim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83BA7-A799-403C-813A-A4CD304CAE21}" type="slidenum">
              <a:rPr kumimoji="0" lang="lv-LV" alt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lv-LV" alt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22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70CAB82-010C-413A-8236-C4734BC4A69D}" type="slidenum">
              <a:rPr lang="lv-LV" altLang="lv-LV">
                <a:solidFill>
                  <a:prstClr val="black"/>
                </a:solidFill>
              </a:rPr>
              <a:pPr/>
              <a:t>19</a:t>
            </a:fld>
            <a:endParaRPr lang="lv-LV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6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77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82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4EA01-2F1F-46F0-8BA6-E19C424FA178}" type="datetime1">
              <a:rPr lang="lv-LV"/>
              <a:pPr>
                <a:defRPr/>
              </a:pPr>
              <a:t>25.04.2019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9EF3C-04A9-429E-8102-1497F23B3955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688326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46DE3CF-30B3-48BB-882E-E1281213EA7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01025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C4BD-EC2F-419F-9781-09A62CD74327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42FC-2A2F-4EE2-8949-D8D6B0C400C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88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C4BD-EC2F-419F-9781-09A62CD74327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42FC-2A2F-4EE2-8949-D8D6B0C400C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51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C4BD-EC2F-419F-9781-09A62CD74327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42FC-2A2F-4EE2-8949-D8D6B0C400C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80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C4BD-EC2F-419F-9781-09A62CD74327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42FC-2A2F-4EE2-8949-D8D6B0C400C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38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C4BD-EC2F-419F-9781-09A62CD74327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42FC-2A2F-4EE2-8949-D8D6B0C400C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10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C4BD-EC2F-419F-9781-09A62CD74327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42FC-2A2F-4EE2-8949-D8D6B0C400C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C4BD-EC2F-419F-9781-09A62CD74327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42FC-2A2F-4EE2-8949-D8D6B0C400C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8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072C38DD-0CCA-4BB1-B3D4-0EA45949DF06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18705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C4BD-EC2F-419F-9781-09A62CD74327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42FC-2A2F-4EE2-8949-D8D6B0C400C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73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C4BD-EC2F-419F-9781-09A62CD74327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42FC-2A2F-4EE2-8949-D8D6B0C400C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90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C4BD-EC2F-419F-9781-09A62CD74327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42FC-2A2F-4EE2-8949-D8D6B0C400C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23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C4BD-EC2F-419F-9781-09A62CD74327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42FC-2A2F-4EE2-8949-D8D6B0C400C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94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56FA93EF-6BB8-40AD-8DC9-00A225D58E96}"/>
              </a:ext>
            </a:extLst>
          </p:cNvPr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340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DBDBE66D-197B-48FD-B79F-D8AA63CA2B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28FAB73-82D7-4CCC-AC85-E678E35E4A8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59676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FFA7F5E2-31FC-4442-AC91-B0CB47D127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BADB4E1-9616-42B4-AC83-4DADE709F56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98016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xmlns="" id="{5F67D912-0AC4-430A-ADA9-5B57A48A0F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6DB2677-10EC-4D8B-8EF6-BFBFE384FFA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18583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xmlns="" id="{C78BB8B8-B463-44E5-BFCE-DB539E55AD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681B27E-29E1-4AD9-B4B8-C23F92DD740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65188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2A33802A-12D3-4EC0-B369-972C42C230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E169FAC-0001-4C91-881E-9C271F57600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0626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B1F979BD-871F-4E5D-8910-64BAE55F833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11113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xmlns="" id="{45435528-AEBA-4A7C-8A9D-291C9A03B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143DAB8-E858-4B7C-8654-914CE558637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79996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xmlns="" id="{154EE993-7D0B-4655-A976-014FAEB3B8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144886B-C382-4950-9152-7E416129C62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15281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754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6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70468" tIns="35234" rIns="70468" bIns="35234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>
              <a:defRPr/>
            </a:pPr>
            <a:endParaRPr lang="lv-LV" sz="10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24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0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506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2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072C38DD-0CCA-4BB1-B3D4-0EA45949DF06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53583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2"/>
            <a:ext cx="6096000" cy="1384295"/>
          </a:xfrm>
        </p:spPr>
        <p:txBody>
          <a:bodyPr anchor="t">
            <a:normAutofit/>
          </a:bodyPr>
          <a:lstStyle>
            <a:lvl1pPr algn="l">
              <a:defRPr sz="18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52341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7046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570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4093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6170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11404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663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81872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B1F979BD-871F-4E5D-8910-64BAE55F833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89940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3"/>
            <a:ext cx="6096000" cy="1066799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1"/>
            <a:ext cx="2895600" cy="4373565"/>
          </a:xfrm>
        </p:spPr>
        <p:txBody>
          <a:bodyPr>
            <a:normAutofit/>
          </a:bodyPr>
          <a:lstStyle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2"/>
            <a:ext cx="2971800" cy="4373573"/>
          </a:xfrm>
        </p:spPr>
        <p:txBody>
          <a:bodyPr>
            <a:normAutofit/>
          </a:bodyPr>
          <a:lstStyle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23F3A649-4C50-467C-8A09-027DB6CA7A1C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468558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3"/>
            <a:ext cx="6096000" cy="1066799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2"/>
            <a:ext cx="2895600" cy="3739225"/>
          </a:xfrm>
        </p:spPr>
        <p:txBody>
          <a:bodyPr>
            <a:normAutofit/>
          </a:bodyPr>
          <a:lstStyle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2"/>
            <a:ext cx="2971800" cy="3739233"/>
          </a:xfrm>
        </p:spPr>
        <p:txBody>
          <a:bodyPr>
            <a:normAutofit/>
          </a:bodyPr>
          <a:lstStyle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5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5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6DF22980-6DBC-49AA-82E8-56B8B5AC314D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273368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3"/>
            <a:ext cx="6096000" cy="1066799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61AE2F83-C068-4D33-AA35-49D78F87F9E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40070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AB097239-5A92-469C-B1DA-EB76B7C9BC7F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8388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23F3A649-4C50-467C-8A09-027DB6CA7A1C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50767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1" y="272977"/>
            <a:ext cx="2751026" cy="1162051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8" y="273054"/>
            <a:ext cx="3269672" cy="5853128"/>
          </a:xfrm>
        </p:spPr>
        <p:txBody>
          <a:bodyPr>
            <a:normAutofit/>
          </a:bodyPr>
          <a:lstStyle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1" y="1435121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52341" indent="0">
              <a:buNone/>
              <a:defRPr sz="900"/>
            </a:lvl2pPr>
            <a:lvl3pPr marL="704681" indent="0">
              <a:buNone/>
              <a:defRPr sz="750"/>
            </a:lvl3pPr>
            <a:lvl4pPr marL="1057024" indent="0">
              <a:buNone/>
              <a:defRPr sz="750"/>
            </a:lvl4pPr>
            <a:lvl5pPr marL="1409364" indent="0">
              <a:buNone/>
              <a:defRPr sz="750"/>
            </a:lvl5pPr>
            <a:lvl6pPr marL="1761705" indent="0">
              <a:buNone/>
              <a:defRPr sz="750"/>
            </a:lvl6pPr>
            <a:lvl7pPr marL="2114047" indent="0">
              <a:buNone/>
              <a:defRPr sz="750"/>
            </a:lvl7pPr>
            <a:lvl8pPr marL="2466386" indent="0">
              <a:buNone/>
              <a:defRPr sz="750"/>
            </a:lvl8pPr>
            <a:lvl9pPr marL="281872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7A35C35D-A4B6-436D-BA65-7C9CBFC3CD6A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913739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6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0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275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6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70468" tIns="35234" rIns="70468" bIns="35234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>
              <a:defRPr/>
            </a:pPr>
            <a:endParaRPr lang="lv-LV" sz="10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24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0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5503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4EA01-2F1F-46F0-8BA6-E19C424FA178}" type="datetime1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9EF3C-04A9-429E-8102-1497F23B3955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42553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2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46DE3CF-30B3-48BB-882E-E1281213EA7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66389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2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46DE3CF-30B3-48BB-882E-E1281213EA7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7404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6DF22980-6DBC-49AA-82E8-56B8B5AC314D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1968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61AE2F83-C068-4D33-AA35-49D78F87F9E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8920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AB097239-5A92-469C-B1DA-EB76B7C9BC7F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6490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7A35C35D-A4B6-436D-BA65-7C9CBFC3CD6A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63730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13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2E50C6-0C30-4E1F-B9F0-F8FEBDC3E286}" type="datetime1">
              <a:rPr lang="en-US"/>
              <a:pPr>
                <a:defRPr/>
              </a:pPr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9BB1EFF-5D96-49FF-8E10-89A5AFE56FD6}" type="slidenum">
              <a:rPr lang="en-US" altLang="lv-LV"/>
              <a:pPr/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66" r:id="rId12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4F3C4BD-EC2F-419F-9781-09A62CD74327}" type="datetimeFigureOut">
              <a:rPr lang="lv-LV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25.04.2019</a:t>
            </a:fld>
            <a:endParaRPr lang="lv-LV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lv-LV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EAD542FC-2A2F-4EE2-8949-D8D6B0C400C0}" type="slidenum">
              <a:rPr lang="lv-LV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55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402573-FFDC-4B60-9C76-6C03671EF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D47458-29F8-433C-86AE-6B7BCC84AC8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0552E3-45B1-49F2-8C24-7E4201A4F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041C85-2080-4FA3-9DE9-89B78A3FE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0A6E4E-ABC0-4C26-9CD0-B98DFDB8888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5274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70468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2E50C6-0C30-4E1F-B9F0-F8FEBDC3E28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70468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703660"/>
            <a:fld id="{99BB1EFF-5D96-49FF-8E10-89A5AFE56FD6}" type="slidenum">
              <a:rPr lang="en-US" altLang="lv-LV" smtClean="0"/>
              <a:pPr defTabSz="703660"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225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</p:sldLayoutIdLst>
  <p:hf hdr="0" ftr="0" dt="0"/>
  <p:txStyles>
    <p:titleStyle>
      <a:lvl1pPr algn="ctr" defTabSz="703660" rtl="0" eaLnBrk="0" fontAlgn="base" hangingPunct="0">
        <a:spcBef>
          <a:spcPct val="0"/>
        </a:spcBef>
        <a:spcAft>
          <a:spcPct val="0"/>
        </a:spcAft>
        <a:defRPr sz="33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03660" rtl="0" eaLnBrk="0" fontAlgn="base" hangingPunct="0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</a:defRPr>
      </a:lvl2pPr>
      <a:lvl3pPr algn="ctr" defTabSz="703660" rtl="0" eaLnBrk="0" fontAlgn="base" hangingPunct="0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</a:defRPr>
      </a:lvl3pPr>
      <a:lvl4pPr algn="ctr" defTabSz="703660" rtl="0" eaLnBrk="0" fontAlgn="base" hangingPunct="0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</a:defRPr>
      </a:lvl4pPr>
      <a:lvl5pPr algn="ctr" defTabSz="703660" rtl="0" eaLnBrk="0" fontAlgn="base" hangingPunct="0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</a:defRPr>
      </a:lvl5pPr>
      <a:lvl6pPr marL="342900" algn="ctr" defTabSz="703660" rtl="0" eaLnBrk="1" fontAlgn="base" hangingPunct="1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</a:defRPr>
      </a:lvl6pPr>
      <a:lvl7pPr marL="685800" algn="ctr" defTabSz="703660" rtl="0" eaLnBrk="1" fontAlgn="base" hangingPunct="1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</a:defRPr>
      </a:lvl7pPr>
      <a:lvl8pPr marL="1028700" algn="ctr" defTabSz="703660" rtl="0" eaLnBrk="1" fontAlgn="base" hangingPunct="1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</a:defRPr>
      </a:lvl8pPr>
      <a:lvl9pPr marL="1371600" algn="ctr" defTabSz="703660" rtl="0" eaLnBrk="1" fontAlgn="base" hangingPunct="1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</a:defRPr>
      </a:lvl9pPr>
    </p:titleStyle>
    <p:bodyStyle>
      <a:lvl1pPr marL="263129" indent="-263129" algn="l" defTabSz="7036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75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19075" algn="l" defTabSz="7036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879872" indent="-175022" algn="l" defTabSz="7036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232297" indent="-175022" algn="l" defTabSz="7036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584722" indent="-175022" algn="l" defTabSz="7036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937876" indent="-176170" algn="l" defTabSz="704681" rtl="0" eaLnBrk="1" latinLnBrk="0" hangingPunct="1">
        <a:spcBef>
          <a:spcPct val="2000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90217" indent="-176170" algn="l" defTabSz="704681" rtl="0" eaLnBrk="1" latinLnBrk="0" hangingPunct="1">
        <a:spcBef>
          <a:spcPct val="2000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642559" indent="-176170" algn="l" defTabSz="704681" rtl="0" eaLnBrk="1" latinLnBrk="0" hangingPunct="1">
        <a:spcBef>
          <a:spcPct val="2000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94898" indent="-176170" algn="l" defTabSz="704681" rtl="0" eaLnBrk="1" latinLnBrk="0" hangingPunct="1">
        <a:spcBef>
          <a:spcPct val="2000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52341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704681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57024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409364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761705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2114047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466386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818729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>
            <a:spLocks noGrp="1"/>
          </p:cNvSpPr>
          <p:nvPr>
            <p:ph type="title"/>
          </p:nvPr>
        </p:nvSpPr>
        <p:spPr>
          <a:xfrm>
            <a:off x="553673" y="3505200"/>
            <a:ext cx="8229965" cy="960438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lv-LV" altLang="lv-LV" sz="2800" cap="all" dirty="0">
                <a:solidFill>
                  <a:srgbClr val="6CB32B"/>
                </a:solidFill>
              </a:rPr>
              <a:t>NAP2027 kodols </a:t>
            </a:r>
            <a:r>
              <a:rPr lang="lv-LV" altLang="lv-LV" sz="28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lv-LV" altLang="lv-LV" sz="28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lv-LV" altLang="lv-LV" sz="28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versija 2.0</a:t>
            </a:r>
            <a:r>
              <a:rPr lang="lv-LV" altLang="lv-LV" dirty="0"/>
              <a:t/>
            </a:r>
            <a:br>
              <a:rPr lang="lv-LV" altLang="lv-LV" dirty="0"/>
            </a:br>
            <a:r>
              <a:rPr lang="lv-LV" altLang="lv-LV" dirty="0">
                <a:ea typeface="MS PGothic" panose="020B0600070205080204" pitchFamily="34" charset="-128"/>
              </a:rPr>
              <a:t/>
            </a:r>
            <a:br>
              <a:rPr lang="lv-LV" altLang="lv-LV" dirty="0">
                <a:ea typeface="MS PGothic" panose="020B0600070205080204" pitchFamily="34" charset="-128"/>
              </a:rPr>
            </a:br>
            <a:endParaRPr lang="lv-LV" altLang="lv-LV" dirty="0">
              <a:ea typeface="MS PGothic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9EEA7B-CA14-44C0-ABA4-BA5C64B8B7AC}"/>
              </a:ext>
            </a:extLst>
          </p:cNvPr>
          <p:cNvSpPr txBox="1"/>
          <p:nvPr/>
        </p:nvSpPr>
        <p:spPr>
          <a:xfrm>
            <a:off x="4102126" y="5915844"/>
            <a:ext cx="1661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2019. gada 18. aprīlī</a:t>
            </a:r>
          </a:p>
          <a:p>
            <a:endParaRPr lang="lv-LV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94814A-0FBB-48E0-A9FE-73AA43181C00}"/>
              </a:ext>
            </a:extLst>
          </p:cNvPr>
          <p:cNvSpPr txBox="1"/>
          <p:nvPr/>
        </p:nvSpPr>
        <p:spPr>
          <a:xfrm>
            <a:off x="7466202" y="5561901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Uzņēmumu KONKURĒTSPĒJA </a:t>
            </a:r>
            <a:b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materiālā labklājība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440" y="1697725"/>
            <a:ext cx="4373416" cy="2586594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Produktivitāte un konkurētspēja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INOVĀCIJA UN DIGITĀLĀ EKONOMIKA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CIENĪGS Darbs un ienākumi</a:t>
            </a:r>
            <a:endParaRPr lang="lv-LV" sz="1800" b="1" cap="all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Uzkrājumi stabilitātei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6117" y="2436740"/>
            <a:ext cx="1909634" cy="148653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cap="all" dirty="0">
                <a:solidFill>
                  <a:srgbClr val="63A4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Uzņēmumu konkurētspēja un materiālā labklājība</a:t>
            </a:r>
            <a:endParaRPr lang="lv-LV" sz="1100" dirty="0">
              <a:solidFill>
                <a:srgbClr val="63A4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iespēja strādāt cienīgu darbu, gūt ienākumus un radīt pievienoto vērtību, veidot uzkrājumus un saņemt kvalitatīvus pakalpojumus …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25" y="1417638"/>
            <a:ext cx="932180" cy="9321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0286" y="4000512"/>
            <a:ext cx="7209064" cy="2808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MĒRĪSIM?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Darba ražīgums stundā 2010 = 100% (</a:t>
            </a:r>
            <a:r>
              <a:rPr lang="lv-LV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Eurostat</a:t>
            </a: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Nodarbinātība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zināšanu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ietilpīgās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darbībās</a:t>
            </a:r>
            <a:r>
              <a:rPr lang="en-GB" sz="1400" dirty="0">
                <a:latin typeface="Calibri" panose="020F0502020204030204" pitchFamily="34" charset="0"/>
              </a:rPr>
              <a:t>, % no </a:t>
            </a:r>
            <a:r>
              <a:rPr lang="en-GB" sz="1400" dirty="0" err="1">
                <a:latin typeface="Calibri" panose="020F0502020204030204" pitchFamily="34" charset="0"/>
              </a:rPr>
              <a:t>kopējās</a:t>
            </a:r>
            <a:endParaRPr lang="lv-LV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Nodarbinātības līmenis %, personu grupa 15-74 gadi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Nefinanšu investīcijas (% no IKP)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Mājsaimniecību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rīcībā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esošie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tiešie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neto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ienākumi</a:t>
            </a:r>
            <a:r>
              <a:rPr lang="en-GB" sz="1400" dirty="0">
                <a:latin typeface="Calibri" panose="020F0502020204030204" pitchFamily="34" charset="0"/>
              </a:rPr>
              <a:t>, EUR/</a:t>
            </a:r>
            <a:r>
              <a:rPr lang="en-GB" sz="1400" dirty="0" err="1">
                <a:latin typeface="Calibri" panose="020F0502020204030204" pitchFamily="34" charset="0"/>
              </a:rPr>
              <a:t>mēnesī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vidēji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uz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vienu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mājsaimniecības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locekli</a:t>
            </a:r>
            <a:r>
              <a:rPr lang="lv-LV" sz="1400" dirty="0">
                <a:latin typeface="Calibri" panose="020F0502020204030204" pitchFamily="34" charset="0"/>
              </a:rPr>
              <a:t>, un variācijas koeficients reģionu līmenī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S80/S20 ienākumu nevienlīdzības (</a:t>
            </a:r>
            <a:r>
              <a:rPr lang="lv-LV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kvintiļu</a:t>
            </a: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attiecības) indekss 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Summārie izdevumi no kopbudžeta izglītībai, veselības aprūpei, kultūrai, atpūtai, reliģijai, EUR/ gadā, vidēji uz vienu mājsaimniecības locekli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Kopējie mājsaimniecību finanšu aktīvi, EUR uz vienu iedzīvotāju</a:t>
            </a:r>
            <a:endParaRPr lang="lv-LV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1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KVALITATĪVA Dzīves vide </a:t>
            </a:r>
            <a:b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teritoriju ATTĪSTĪBA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578" y="1520042"/>
            <a:ext cx="4373416" cy="261108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Daba un vide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Tehnoloģiskā vide UN PAKALPOJUMI </a:t>
            </a:r>
          </a:p>
          <a:p>
            <a:pPr marL="411162" lvl="1" indent="0">
              <a:spcAft>
                <a:spcPts val="600"/>
              </a:spcAft>
              <a:buNone/>
            </a:pPr>
            <a:r>
              <a:rPr lang="lv-LV" sz="1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Mobilitāte </a:t>
            </a:r>
          </a:p>
          <a:p>
            <a:pPr marL="411162" lvl="1" indent="0">
              <a:spcAft>
                <a:spcPts val="600"/>
              </a:spcAft>
              <a:buNone/>
            </a:pPr>
            <a:r>
              <a:rPr lang="en-GB" sz="1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</a:t>
            </a:r>
            <a:r>
              <a:rPr lang="lv-LV" sz="10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ģijas</a:t>
            </a:r>
            <a:r>
              <a:rPr lang="lv-LV" sz="1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digitālo pakalpojumu pieejamība</a:t>
            </a:r>
            <a:r>
              <a:rPr lang="en-GB" sz="1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lv-LV" sz="1000" b="1" cap="all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1162" lvl="1" indent="0">
              <a:spcAft>
                <a:spcPts val="600"/>
              </a:spcAft>
              <a:buNone/>
            </a:pPr>
            <a:r>
              <a:rPr lang="lv-LV" sz="10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PUBLISKo</a:t>
            </a:r>
            <a:r>
              <a:rPr lang="lv-LV" sz="1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0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PAKALPOJUMu</a:t>
            </a:r>
            <a:r>
              <a:rPr lang="lv-LV" sz="1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pieejamība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APDZĪVOJUMA STRUKTŪRA UN </a:t>
            </a:r>
            <a:r>
              <a:rPr lang="lv-LV" sz="1800" b="1" cap="all" dirty="0" err="1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MājokĻI</a:t>
            </a:r>
            <a:endParaRPr lang="lv-LV" sz="1800" b="1" cap="all" dirty="0">
              <a:solidFill>
                <a:srgbClr val="554F3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29" y="1417638"/>
            <a:ext cx="1000760" cy="10007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3852" y="2539397"/>
            <a:ext cx="1732915" cy="14630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cap="all" dirty="0">
                <a:solidFill>
                  <a:srgbClr val="63A4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Kvalitatīva dzīves vide un teritoriju attīstība</a:t>
            </a:r>
            <a:endParaRPr lang="lv-LV" sz="1100" dirty="0">
              <a:solidFill>
                <a:srgbClr val="63A4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raksturo svarīgāko pakalpojumu (transports, mājoklis, elektroenerģija, </a:t>
            </a:r>
            <a:r>
              <a:rPr lang="lv-LV" sz="10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digitālie pakalpojumi</a:t>
            </a: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lv-LV" sz="10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kvalitāti un pieejamību un apkārtējās vides kvalitāti un tīrību …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1544" y="4398290"/>
            <a:ext cx="6680161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MĒRĪSIM?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Siltumnīcefekta gāzu emisijas, tonnas uz 1 </a:t>
            </a:r>
            <a:r>
              <a:rPr lang="lv-LV" sz="1400" dirty="0" err="1">
                <a:latin typeface="Calibri" panose="020F0502020204030204" pitchFamily="34" charset="0"/>
              </a:rPr>
              <a:t>milj.EUR</a:t>
            </a:r>
            <a:r>
              <a:rPr lang="lv-LV" sz="1400" dirty="0">
                <a:latin typeface="Calibri" panose="020F0502020204030204" pitchFamily="34" charset="0"/>
              </a:rPr>
              <a:t> no IKP (1990=100%)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Pārstrādātie sadzīves atkritumi, % no radītajiem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Lauku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putnu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indekss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400" dirty="0" err="1">
                <a:latin typeface="Calibri" panose="020F0502020204030204" pitchFamily="34" charset="0"/>
              </a:rPr>
              <a:t>Energy</a:t>
            </a:r>
            <a:r>
              <a:rPr lang="lv-LV" sz="1400" dirty="0">
                <a:latin typeface="Calibri" panose="020F0502020204030204" pitchFamily="34" charset="0"/>
              </a:rPr>
              <a:t> </a:t>
            </a:r>
            <a:r>
              <a:rPr lang="lv-LV" sz="1400" dirty="0" err="1">
                <a:latin typeface="Calibri" panose="020F0502020204030204" pitchFamily="34" charset="0"/>
              </a:rPr>
              <a:t>Trilemma</a:t>
            </a:r>
            <a:r>
              <a:rPr lang="lv-LV" sz="1400" dirty="0">
                <a:latin typeface="Calibri" panose="020F0502020204030204" pitchFamily="34" charset="0"/>
              </a:rPr>
              <a:t> </a:t>
            </a:r>
            <a:r>
              <a:rPr lang="lv-LV" sz="1400" dirty="0" err="1">
                <a:latin typeface="Calibri" panose="020F0502020204030204" pitchFamily="34" charset="0"/>
              </a:rPr>
              <a:t>Index</a:t>
            </a:r>
            <a:r>
              <a:rPr lang="lv-LV" sz="1400" dirty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 Transporta infrastruktūras indekss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i="1" dirty="0" err="1">
                <a:latin typeface="Calibri" panose="020F0502020204030204" pitchFamily="34" charset="0"/>
              </a:rPr>
              <a:t>Digital</a:t>
            </a:r>
            <a:r>
              <a:rPr lang="lv-LV" sz="1400" i="1" dirty="0">
                <a:latin typeface="Calibri" panose="020F050202020403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</a:rPr>
              <a:t>Economy</a:t>
            </a:r>
            <a:r>
              <a:rPr lang="lv-LV" sz="1400" i="1" dirty="0">
                <a:latin typeface="Calibri" panose="020F050202020403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</a:rPr>
              <a:t>and</a:t>
            </a:r>
            <a:r>
              <a:rPr lang="lv-LV" sz="1400" i="1" dirty="0">
                <a:latin typeface="Calibri" panose="020F050202020403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</a:rPr>
              <a:t>Society</a:t>
            </a:r>
            <a:r>
              <a:rPr lang="lv-LV" sz="1400" i="1" dirty="0">
                <a:latin typeface="Calibri" panose="020F050202020403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</a:rPr>
              <a:t>index</a:t>
            </a:r>
            <a:r>
              <a:rPr lang="lv-LV" sz="1400" i="1" dirty="0">
                <a:latin typeface="Calibri" panose="020F0502020204030204" pitchFamily="34" charset="0"/>
              </a:rPr>
              <a:t> </a:t>
            </a:r>
            <a:r>
              <a:rPr lang="lv-LV" sz="1400" dirty="0">
                <a:latin typeface="Calibri" panose="020F0502020204030204" pitchFamily="34" charset="0"/>
              </a:rPr>
              <a:t>(DESI)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Mājokļa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platība</a:t>
            </a:r>
            <a:r>
              <a:rPr lang="en-GB" sz="1400" dirty="0">
                <a:latin typeface="Calibri" panose="020F0502020204030204" pitchFamily="34" charset="0"/>
              </a:rPr>
              <a:t>, m2 </a:t>
            </a:r>
            <a:r>
              <a:rPr lang="en-GB" sz="1400" dirty="0" err="1">
                <a:latin typeface="Calibri" panose="020F0502020204030204" pitchFamily="34" charset="0"/>
              </a:rPr>
              <a:t>vidēji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uz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vienu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mājsaimniecības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locekli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Mājsaimniecības, kas dzīvo slikta stāvokļa un pārapdzīvotos mājokļos (%)</a:t>
            </a:r>
          </a:p>
        </p:txBody>
      </p:sp>
    </p:spTree>
    <p:extLst>
      <p:ext uri="{BB962C8B-B14F-4D97-AF65-F5344CB8AC3E}">
        <p14:creationId xmlns:p14="http://schemas.microsoft.com/office/powerpoint/2010/main" val="1670074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KULTŪRA UN SPORTS </a:t>
            </a:r>
            <a:b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AKTĪVAI un pilnvērtīgai DZĪVEI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526" y="2015221"/>
            <a:ext cx="4472273" cy="2284517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Cilvēku iesaiste kultūras un sporta AKTIVITĀTĒS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KULTŪRAS UN SPORTA devums sabiedrībai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9432" y="2723004"/>
            <a:ext cx="1685290" cy="15900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cap="all" dirty="0">
                <a:solidFill>
                  <a:srgbClr val="63A4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Kultūra un sports aktīvai un pilnvērtīgai dzīvei</a:t>
            </a:r>
            <a:endParaRPr lang="lv-LV" sz="1100" dirty="0">
              <a:solidFill>
                <a:srgbClr val="63A4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aktivitāšu kopums, kas vērsts uz labsajūtu, spēku atjaunošanu un intelektuālā potenciāla atraisīšanu, kultūras vērtību saglabāšanu un jaunradi …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76885" y="1492784"/>
            <a:ext cx="1079501" cy="1108711"/>
            <a:chOff x="0" y="0"/>
            <a:chExt cx="928978" cy="94248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383" y="496111"/>
              <a:ext cx="442595" cy="44259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5294"/>
              <a:ext cx="417195" cy="41719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6800">
              <a:off x="525294" y="38911"/>
              <a:ext cx="402590" cy="40259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3" y="0"/>
              <a:ext cx="457200" cy="45720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597363" y="4669645"/>
            <a:ext cx="6373113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MĒRĪSIM?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Dalībnieku skaits mākslinieciskās pašdarbības kolektīvos (uz 100 000 iedzīvotājiem)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Iedzīvotāji (15-74 gadi), kuri regulāri īsteno aktīvas brīvā laika nodarbes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Kultūras iestāžu apmeklējumi gadā (vidēji uz 1 iedzīvotāju)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Iedzīvotāji 10+ gadu vecumā, kuri pēdējos 12 mēnešos ir apmeklējuši sporta pasākumus, % no respondentiem </a:t>
            </a:r>
          </a:p>
          <a:p>
            <a:pPr>
              <a:spcAft>
                <a:spcPts val="300"/>
              </a:spcAft>
            </a:pPr>
            <a:endParaRPr lang="lv-LV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9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3" y="168503"/>
            <a:ext cx="8229600" cy="851299"/>
          </a:xfrm>
        </p:spPr>
        <p:txBody>
          <a:bodyPr/>
          <a:lstStyle/>
          <a:p>
            <a:pPr lvl="1"/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Vienota, Droša un Atvērta sabiedrība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833" y="1475097"/>
            <a:ext cx="5458690" cy="181701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lv-LV" sz="1800" b="1" cap="all" dirty="0">
              <a:solidFill>
                <a:srgbClr val="554F3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SABIEDRĪBAS Drošība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Tiesiskums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Piederība, saliedētība, līdzdalība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82796" y="2176264"/>
            <a:ext cx="1732915" cy="15741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cap="all" dirty="0">
                <a:solidFill>
                  <a:srgbClr val="63A4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Vienota, droša un atvērta sabiedrība</a:t>
            </a:r>
            <a:endParaRPr lang="lv-LV" sz="1100" dirty="0">
              <a:solidFill>
                <a:srgbClr val="63A4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ietver piederības sajūtu valstij, līdzdalību sabiedriskos procesos, iedzīvotāju savstarpēju uzticēšanos un pārliecību par savu drošību un tiesību aizsardzību …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58" y="1142738"/>
            <a:ext cx="910590" cy="9105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0151" y="3880796"/>
            <a:ext cx="7927522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MĒRĪSIM?</a:t>
            </a:r>
            <a:r>
              <a:rPr lang="lv-LV" sz="1400" dirty="0"/>
              <a:t>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latin typeface="Calibri" panose="020F0502020204030204" pitchFamily="34" charset="0"/>
              </a:rPr>
              <a:t>Smagu un </a:t>
            </a:r>
            <a:r>
              <a:rPr lang="en-GB" sz="1400" dirty="0" err="1">
                <a:latin typeface="Calibri" panose="020F0502020204030204" pitchFamily="34" charset="0"/>
              </a:rPr>
              <a:t>sevišķi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smagu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noziedzīgo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nodarījumu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īpatsvars</a:t>
            </a:r>
            <a:r>
              <a:rPr lang="en-GB" sz="1400" dirty="0">
                <a:latin typeface="Calibri" panose="020F0502020204030204" pitchFamily="34" charset="0"/>
              </a:rPr>
              <a:t> no </a:t>
            </a:r>
            <a:r>
              <a:rPr lang="en-GB" sz="1400" dirty="0" err="1">
                <a:latin typeface="Calibri" panose="020F0502020204030204" pitchFamily="34" charset="0"/>
              </a:rPr>
              <a:t>kopējā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reģistrēto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noziedzīgo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nodarījumu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skaita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Mirušo skaits no ārējiem nāves cēloņiem uz 100 000 iedzīvotāju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Latvija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ir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droša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vieta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dzīvošanai</a:t>
            </a:r>
            <a:r>
              <a:rPr lang="en-GB" sz="1400" dirty="0">
                <a:latin typeface="Calibri" panose="020F0502020204030204" pitchFamily="34" charset="0"/>
              </a:rPr>
              <a:t>; </a:t>
            </a:r>
            <a:r>
              <a:rPr lang="en-GB" sz="1400" dirty="0" err="1">
                <a:latin typeface="Calibri" panose="020F0502020204030204" pitchFamily="34" charset="0"/>
              </a:rPr>
              <a:t>respondentu</a:t>
            </a:r>
            <a:r>
              <a:rPr lang="en-GB" sz="1400" dirty="0">
                <a:latin typeface="Calibri" panose="020F0502020204030204" pitchFamily="34" charset="0"/>
              </a:rPr>
              <a:t> % 18+ </a:t>
            </a:r>
            <a:r>
              <a:rPr lang="en-GB" sz="1400" dirty="0" err="1">
                <a:latin typeface="Calibri" panose="020F0502020204030204" pitchFamily="34" charset="0"/>
              </a:rPr>
              <a:t>gadu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vecumā</a:t>
            </a:r>
            <a:r>
              <a:rPr lang="en-GB" sz="1400" dirty="0">
                <a:latin typeface="Calibri" panose="020F0502020204030204" pitchFamily="34" charset="0"/>
              </a:rPr>
              <a:t>, </a:t>
            </a:r>
            <a:r>
              <a:rPr lang="en-GB" sz="1400" dirty="0" err="1">
                <a:latin typeface="Calibri" panose="020F0502020204030204" pitchFamily="34" charset="0"/>
              </a:rPr>
              <a:t>kuri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piekrīt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vai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gandrīz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piekrīt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Iedzīvotāju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gatavība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aizsargāt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valsti</a:t>
            </a:r>
            <a:r>
              <a:rPr lang="en-GB" sz="1400" dirty="0">
                <a:latin typeface="Calibri" panose="020F0502020204030204" pitchFamily="34" charset="0"/>
              </a:rPr>
              <a:t>; </a:t>
            </a:r>
            <a:r>
              <a:rPr lang="en-GB" sz="1400" dirty="0" err="1">
                <a:latin typeface="Calibri" panose="020F0502020204030204" pitchFamily="34" charset="0"/>
              </a:rPr>
              <a:t>respondentu</a:t>
            </a:r>
            <a:r>
              <a:rPr lang="en-GB" sz="1400" dirty="0">
                <a:latin typeface="Calibri" panose="020F0502020204030204" pitchFamily="34" charset="0"/>
              </a:rPr>
              <a:t> % 18+ </a:t>
            </a:r>
            <a:r>
              <a:rPr lang="en-GB" sz="1400" dirty="0" err="1">
                <a:latin typeface="Calibri" panose="020F0502020204030204" pitchFamily="34" charset="0"/>
              </a:rPr>
              <a:t>gadu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vecumā</a:t>
            </a:r>
            <a:r>
              <a:rPr lang="en-GB" sz="1400" dirty="0">
                <a:latin typeface="Calibri" panose="020F0502020204030204" pitchFamily="34" charset="0"/>
              </a:rPr>
              <a:t>, </a:t>
            </a:r>
            <a:r>
              <a:rPr lang="en-GB" sz="1400" dirty="0" err="1">
                <a:latin typeface="Calibri" panose="020F0502020204030204" pitchFamily="34" charset="0"/>
              </a:rPr>
              <a:t>kuri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piekrīt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vai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gandrīz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piekrīt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Integrēts tiesiskuma indekss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Iedzīvotāju pilsoniskās līdzdalības indekss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Iedzīvotāju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savstarpējās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uzticēšanās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īpatsvars</a:t>
            </a:r>
            <a:r>
              <a:rPr lang="en-GB" sz="1400" dirty="0">
                <a:latin typeface="Calibri" panose="020F0502020204030204" pitchFamily="34" charset="0"/>
              </a:rPr>
              <a:t> (%)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Iedzīvotāju politiskās uzticēšanās </a:t>
            </a:r>
            <a:r>
              <a:rPr lang="en-GB" sz="1400" dirty="0" err="1">
                <a:latin typeface="Calibri" panose="020F0502020204030204" pitchFamily="34" charset="0"/>
              </a:rPr>
              <a:t>indekss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Iedzīvotāju, kuri prot latviešu valodu un to dzimtā valoda nav latviešu valoda, īpatsvars no visiem valsts iedzīvotājiem, %</a:t>
            </a:r>
          </a:p>
        </p:txBody>
      </p:sp>
    </p:spTree>
    <p:extLst>
      <p:ext uri="{BB962C8B-B14F-4D97-AF65-F5344CB8AC3E}">
        <p14:creationId xmlns:p14="http://schemas.microsoft.com/office/powerpoint/2010/main" val="2842207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14" y="526687"/>
            <a:ext cx="4916516" cy="1036642"/>
          </a:xfrm>
        </p:spPr>
        <p:txBody>
          <a:bodyPr/>
          <a:lstStyle/>
          <a:p>
            <a:r>
              <a:rPr lang="lv-LV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Ekspertu grupas</a:t>
            </a:r>
            <a:endParaRPr lang="en-US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709" y="1563329"/>
            <a:ext cx="7957751" cy="4743133"/>
          </a:xfrm>
        </p:spPr>
        <p:txBody>
          <a:bodyPr>
            <a:normAutofit lnSpcReduction="10000"/>
          </a:bodyPr>
          <a:lstStyle/>
          <a:p>
            <a:r>
              <a:rPr lang="lv-LV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Katrā no prioritātēm strādā viena ekspertu grupa</a:t>
            </a:r>
          </a:p>
          <a:p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Katrā grupā </a:t>
            </a:r>
            <a:r>
              <a:rPr lang="lv-LV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20 -30 eksperti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800100" lvl="1" indent="-285750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PKC - grupas vadītāji (moderatori)</a:t>
            </a:r>
          </a:p>
          <a:p>
            <a:pPr marL="800100" lvl="1" indent="-285750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ministriju deleģēti speciālisti</a:t>
            </a:r>
          </a:p>
          <a:p>
            <a:pPr marL="800100" lvl="1" indent="-285750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ārējie eksperti (sociālie un sadarbības partneri, interešu organizāciju pārstāvji, zinātnieki)</a:t>
            </a:r>
          </a:p>
          <a:p>
            <a:pPr marL="800100" lvl="1" indent="-285750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PKC, ja nepieciešams, var piesaistīt papildus ekspertus</a:t>
            </a:r>
          </a:p>
          <a:p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Katrai grupai ~</a:t>
            </a:r>
            <a:r>
              <a:rPr lang="lv-LV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8-10 sanāksmes</a:t>
            </a:r>
          </a:p>
          <a:p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Sanāksmju laika ietvars – </a:t>
            </a:r>
            <a:r>
              <a:rPr lang="lv-LV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divi līdz trīs mēneši</a:t>
            </a:r>
          </a:p>
          <a:p>
            <a:endParaRPr lang="lv-LV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lv-LV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lv-LV" sz="1800" b="1" dirty="0">
                <a:solidFill>
                  <a:srgbClr val="7FBA4A"/>
                </a:solidFill>
              </a:rPr>
              <a:t>Sagaidāmais rezultāts</a:t>
            </a:r>
            <a:r>
              <a:rPr lang="lv-LV" sz="1800" dirty="0">
                <a:solidFill>
                  <a:srgbClr val="7FBA4A"/>
                </a:solidFill>
              </a:rPr>
              <a:t>: </a:t>
            </a:r>
          </a:p>
          <a:p>
            <a:pPr marL="80010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Izstrādāts </a:t>
            </a:r>
            <a:r>
              <a:rPr lang="lv-LV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katras prioritātes saturs 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vadmotīvs, mērķi, rīcības virzieni, uzdevumi, indikatoru sistēma mērķu un uzdevumu īstenošanas progresa novērtēšanai </a:t>
            </a:r>
          </a:p>
          <a:p>
            <a:pPr marL="80010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Noteikta kritisko investīciju vajadzība </a:t>
            </a:r>
            <a:r>
              <a:rPr lang="lv-LV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prioritātes mērķiem un uzdevumiem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sniegti priekšlikumi nepieciešamām </a:t>
            </a:r>
            <a:r>
              <a:rPr lang="lv-LV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‘atslēgas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darbībām un prioritāri 2021., 2022.gadā uzsākamajām darbībām</a:t>
            </a:r>
          </a:p>
        </p:txBody>
      </p:sp>
    </p:spTree>
    <p:extLst>
      <p:ext uri="{BB962C8B-B14F-4D97-AF65-F5344CB8AC3E}">
        <p14:creationId xmlns:p14="http://schemas.microsoft.com/office/powerpoint/2010/main" val="2964911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002" y="590725"/>
            <a:ext cx="6096000" cy="1036642"/>
          </a:xfrm>
        </p:spPr>
        <p:txBody>
          <a:bodyPr/>
          <a:lstStyle/>
          <a:p>
            <a:r>
              <a:rPr lang="lv-LV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Ekspertu darba grupas </a:t>
            </a:r>
            <a:endParaRPr lang="en-US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011578"/>
              </p:ext>
            </p:extLst>
          </p:nvPr>
        </p:nvGraphicFramePr>
        <p:xfrm>
          <a:off x="984696" y="1941711"/>
          <a:ext cx="7702104" cy="363343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57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44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6843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361"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sz="16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F8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600" u="non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Problēmu un izaicinājumu apzināšana</a:t>
                      </a:r>
                      <a:endParaRPr lang="en-US" sz="1600" u="non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F8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sz="16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600" u="non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RV problēmu un izaicinājumu analīze, mērķu identificēšana</a:t>
                      </a:r>
                      <a:endParaRPr lang="en-US" sz="16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515"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3-4.</a:t>
                      </a:r>
                      <a:endParaRPr lang="en-US" sz="16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F8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u="non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Uzdevumu formulēšana </a:t>
                      </a:r>
                      <a:r>
                        <a:rPr lang="lv-LV" sz="1600" u="none" kern="12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sasaistē ar mērķiem</a:t>
                      </a:r>
                      <a:endParaRPr lang="en-US" sz="1600" u="non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F8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991"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5.-7.</a:t>
                      </a:r>
                      <a:endParaRPr lang="en-US" sz="16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Uzdevumiem</a:t>
                      </a:r>
                      <a:r>
                        <a:rPr lang="lv-LV" sz="1600" kern="12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nepieciešamo resursu aplēses un sadalījums. </a:t>
                      </a:r>
                      <a:r>
                        <a:rPr lang="lv-LV" sz="16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Indikatoru sistēmas izveide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en-US" sz="16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F8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u="non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Priekšlikumu izstrāde par iespējām salāgot</a:t>
                      </a:r>
                      <a:r>
                        <a:rPr lang="lv-LV" sz="1600" u="non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v-LV" sz="1600" u="non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Uzdevumu</a:t>
                      </a:r>
                      <a:r>
                        <a:rPr lang="lv-LV" sz="1600" u="non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 resursu sadalījumu </a:t>
                      </a:r>
                      <a:r>
                        <a:rPr lang="lv-LV" sz="1600" u="non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 NAP īstenošanai reālistiski pieejamiem resursiem</a:t>
                      </a:r>
                      <a:endParaRPr lang="en-US" sz="1600" b="1" u="non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F8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3912"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en-US" sz="16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u="non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Rīcības virziena uzdevumu</a:t>
                      </a:r>
                      <a:r>
                        <a:rPr lang="lv-LV" sz="1600" u="non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 resursu sadalījuma precizēšana</a:t>
                      </a:r>
                      <a:endParaRPr lang="en-US" sz="1600" u="non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6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 </a:t>
                      </a:r>
                      <a:endParaRPr lang="en-US" sz="16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F8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6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Prioritātes </a:t>
                      </a:r>
                      <a:r>
                        <a:rPr lang="lv-LV" sz="1600" u="non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uzdevumu</a:t>
                      </a:r>
                      <a:r>
                        <a:rPr lang="lv-LV" sz="1600" u="none" kern="12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 resursu sadalījuma precizēšana</a:t>
                      </a:r>
                      <a:r>
                        <a:rPr lang="lv-LV" sz="16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600" b="1" u="non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F8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91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61" y="381000"/>
            <a:ext cx="7063379" cy="1036642"/>
          </a:xfrm>
        </p:spPr>
        <p:txBody>
          <a:bodyPr/>
          <a:lstStyle/>
          <a:p>
            <a:r>
              <a:rPr lang="lv-LV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Nosacījumi sagaidāmajam rezultātam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162" y="1581665"/>
            <a:ext cx="7780638" cy="504773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lv-LV" sz="1600" cap="all" dirty="0">
                <a:solidFill>
                  <a:prstClr val="black">
                    <a:lumMod val="75000"/>
                    <a:lumOff val="25000"/>
                  </a:prstClr>
                </a:solidFill>
              </a:rPr>
              <a:t>APJOMA IEROBEŽOJUMI</a:t>
            </a:r>
          </a:p>
          <a:p>
            <a:pPr lvl="0"/>
            <a:r>
              <a:rPr lang="lv-LV" sz="1400" b="1" cap="all" dirty="0">
                <a:solidFill>
                  <a:schemeClr val="accent3"/>
                </a:solidFill>
              </a:rPr>
              <a:t>	6 Prioritātes; </a:t>
            </a:r>
            <a:r>
              <a:rPr lang="en-US" sz="1400" b="1" dirty="0">
                <a:solidFill>
                  <a:schemeClr val="accent3"/>
                </a:solidFill>
              </a:rPr>
              <a:t>≤</a:t>
            </a:r>
            <a:r>
              <a:rPr lang="lv-LV" sz="1400" b="1" cap="all" dirty="0">
                <a:solidFill>
                  <a:schemeClr val="accent3"/>
                </a:solidFill>
              </a:rPr>
              <a:t>20 RV; </a:t>
            </a:r>
            <a:r>
              <a:rPr lang="en-US" sz="1400" b="1" dirty="0">
                <a:solidFill>
                  <a:schemeClr val="accent3"/>
                </a:solidFill>
              </a:rPr>
              <a:t>≤</a:t>
            </a:r>
            <a:r>
              <a:rPr lang="lv-LV" sz="1400" b="1" cap="all" dirty="0">
                <a:solidFill>
                  <a:schemeClr val="accent3"/>
                </a:solidFill>
              </a:rPr>
              <a:t>10 uzdevumi katrā </a:t>
            </a:r>
            <a:r>
              <a:rPr lang="lv-LV" sz="1400" b="1" cap="all" dirty="0" err="1">
                <a:solidFill>
                  <a:schemeClr val="accent3"/>
                </a:solidFill>
              </a:rPr>
              <a:t>rv</a:t>
            </a:r>
            <a:r>
              <a:rPr lang="lv-LV" sz="1400" b="1" cap="all" dirty="0">
                <a:solidFill>
                  <a:schemeClr val="accent3"/>
                </a:solidFill>
              </a:rPr>
              <a:t>.</a:t>
            </a:r>
          </a:p>
          <a:p>
            <a:pPr lvl="0"/>
            <a:endParaRPr lang="lv-LV" sz="900" cap="all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r>
              <a:rPr lang="lv-LV" sz="1600" cap="all" dirty="0">
                <a:solidFill>
                  <a:prstClr val="black">
                    <a:lumMod val="75000"/>
                    <a:lumOff val="25000"/>
                  </a:prstClr>
                </a:solidFill>
              </a:rPr>
              <a:t>LOĢISKĀ SASAISTE</a:t>
            </a:r>
          </a:p>
          <a:p>
            <a:pPr lvl="0"/>
            <a:r>
              <a:rPr lang="lv-LV" sz="1600" b="1" dirty="0">
                <a:solidFill>
                  <a:schemeClr val="accent3"/>
                </a:solidFill>
              </a:rPr>
              <a:t>	Hierarhiski pakārtoti un loģiski savstarpēji saistīti elementi</a:t>
            </a:r>
          </a:p>
          <a:p>
            <a:pPr lvl="0"/>
            <a:endParaRPr lang="lv-LV" sz="900" b="1" cap="all" dirty="0">
              <a:solidFill>
                <a:srgbClr val="92D050"/>
              </a:solidFill>
            </a:endParaRPr>
          </a:p>
          <a:p>
            <a:r>
              <a:rPr lang="lv-LV" sz="16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indivīds – KOPIENA– </a:t>
            </a:r>
            <a:r>
              <a:rPr lang="lv-LV" sz="1600" cap="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valstS</a:t>
            </a:r>
            <a:endParaRPr lang="lv-LV" sz="160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lv-LV" sz="1600" b="1" dirty="0">
                <a:solidFill>
                  <a:schemeClr val="accent3"/>
                </a:solidFill>
              </a:rPr>
              <a:t>	Rezultatīvie rādītāji </a:t>
            </a:r>
            <a:r>
              <a:rPr lang="lv-LV" sz="1600" b="1" dirty="0" err="1">
                <a:solidFill>
                  <a:schemeClr val="accent3"/>
                </a:solidFill>
              </a:rPr>
              <a:t>disagregētā</a:t>
            </a:r>
            <a:r>
              <a:rPr lang="lv-LV" sz="1600" b="1" dirty="0">
                <a:solidFill>
                  <a:schemeClr val="accent3"/>
                </a:solidFill>
              </a:rPr>
              <a:t> un makro līmeņos</a:t>
            </a:r>
          </a:p>
          <a:p>
            <a:endParaRPr lang="lv-LV" sz="900" b="1" cap="all" dirty="0">
              <a:solidFill>
                <a:srgbClr val="92D050"/>
              </a:solidFill>
            </a:endParaRPr>
          </a:p>
          <a:p>
            <a:r>
              <a:rPr lang="lv-LV" sz="1600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Ietekmes novērtējums</a:t>
            </a:r>
          </a:p>
          <a:p>
            <a:r>
              <a:rPr lang="lv-LV" sz="16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lv-LV" sz="1600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atra uzdevuma ietekme (efektivitāte) tiek novērtēta – vai tas sekmē stratēģisko mērķu un RV mērķu sasniegšanu un risina ‘vājās vietas’:</a:t>
            </a:r>
          </a:p>
          <a:p>
            <a:pPr marL="1852613" lvl="3" indent="-457200">
              <a:lnSpc>
                <a:spcPct val="110000"/>
              </a:lnSpc>
            </a:pPr>
            <a:r>
              <a:rPr lang="lv-LV" sz="16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efektivitāti</a:t>
            </a:r>
            <a:r>
              <a:rPr lang="lv-LV" sz="1600" dirty="0">
                <a:solidFill>
                  <a:srgbClr val="7FBA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lv-LV" sz="16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produktivitāti</a:t>
            </a:r>
            <a:r>
              <a:rPr lang="lv-LV" sz="16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852613" lvl="3" indent="-457200">
              <a:lnSpc>
                <a:spcPct val="110000"/>
              </a:lnSpc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lielāku iespēju </a:t>
            </a:r>
            <a:r>
              <a:rPr lang="lv-LV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vienlīdzību un 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līdzsvarotu </a:t>
            </a:r>
            <a:r>
              <a:rPr lang="lv-LV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teritoriju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attīstību</a:t>
            </a:r>
          </a:p>
          <a:p>
            <a:pPr marL="1852613" lvl="3" indent="-457200">
              <a:lnSpc>
                <a:spcPct val="110000"/>
              </a:lnSpc>
            </a:pPr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sabiedrības </a:t>
            </a:r>
            <a:r>
              <a:rPr lang="lv-LV" sz="16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uzticēšanos</a:t>
            </a:r>
            <a:r>
              <a:rPr lang="lv-LV" sz="1600" dirty="0">
                <a:solidFill>
                  <a:srgbClr val="7FBA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valstij</a:t>
            </a:r>
          </a:p>
          <a:p>
            <a:pPr marL="1814513" lvl="3" indent="-171450">
              <a:lnSpc>
                <a:spcPct val="110000"/>
              </a:lnSpc>
            </a:pPr>
            <a:endParaRPr lang="lv-LV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52613" lvl="3" indent="-457200">
              <a:lnSpc>
                <a:spcPct val="110000"/>
              </a:lnSpc>
            </a:pPr>
            <a:r>
              <a:rPr lang="lv-LV" sz="16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prasmju un zināšanu attīstību</a:t>
            </a:r>
          </a:p>
          <a:p>
            <a:pPr marL="1852613" lvl="3" indent="-457200">
              <a:lnSpc>
                <a:spcPct val="110000"/>
              </a:lnSpc>
            </a:pPr>
            <a:r>
              <a:rPr lang="lv-LV" sz="16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inovācijas</a:t>
            </a:r>
          </a:p>
          <a:p>
            <a:pPr marL="1852613" lvl="3" indent="-457200">
              <a:lnSpc>
                <a:spcPct val="110000"/>
              </a:lnSpc>
            </a:pPr>
            <a:r>
              <a:rPr lang="lv-LV" sz="16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demogrāfijas </a:t>
            </a:r>
            <a:r>
              <a:rPr lang="lv-LV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izaicinājumus</a:t>
            </a:r>
            <a:endParaRPr lang="lv-LV" sz="1600" cap="all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v-LV" sz="40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lv-LV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lv-LV" sz="90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lv-LV" sz="16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UZ PIERĀDĪJUMIEM BALSTĪTA PLĀNOŠANA</a:t>
            </a:r>
          </a:p>
          <a:p>
            <a:endParaRPr lang="lv-LV" sz="90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lv-LV" sz="16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Reāla sasaiste ar finansējumu   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Uzdevumu un tiem nepieciešamo resursu sasaiste ar reālajām finanšu iespējām, </a:t>
            </a:r>
            <a:r>
              <a:rPr lang="lv-LV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t.sk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ņemot vērā ES SF tematiskās prioritātes un to procentuālo sadalījumu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17869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237" y="381000"/>
            <a:ext cx="7495563" cy="1036642"/>
          </a:xfrm>
        </p:spPr>
        <p:txBody>
          <a:bodyPr/>
          <a:lstStyle/>
          <a:p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Citas metodes NAP2027 izstrādē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237" y="1979802"/>
            <a:ext cx="7495563" cy="4146371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Statistikas</a:t>
            </a: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 </a:t>
            </a:r>
            <a:r>
              <a:rPr lang="lv-LV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sekundāro datu </a:t>
            </a: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(pārskati, ziņojumi, vidusposma novērtējumi, ārējie novērtējumi utt.) analīze</a:t>
            </a:r>
          </a:p>
          <a:p>
            <a:endParaRPr lang="lv-LV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Investīciju projektu priekšlikumu ietekmes </a:t>
            </a:r>
            <a:r>
              <a:rPr lang="lv-LV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novērtēšana</a:t>
            </a:r>
          </a:p>
          <a:p>
            <a:endParaRPr lang="lv-LV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Investīciju projektu priekšlikumu </a:t>
            </a:r>
            <a:r>
              <a:rPr lang="lv-LV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ieguldījumu efektivitātes analīze </a:t>
            </a:r>
          </a:p>
          <a:p>
            <a:endParaRPr lang="lv-LV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1123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1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63" y="1143000"/>
            <a:ext cx="5025737" cy="777482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NAP2027 izstrāde </a:t>
            </a:r>
            <a:b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lv-LV" sz="15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lv-LV" sz="1500" cap="all" dirty="0">
                <a:solidFill>
                  <a:schemeClr val="bg1">
                    <a:lumMod val="65000"/>
                  </a:schemeClr>
                </a:solidFill>
              </a:rPr>
              <a:t>urpmākie soļi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70997" y="1796986"/>
            <a:ext cx="7568925" cy="2495216"/>
            <a:chOff x="-2506502" y="1221769"/>
            <a:chExt cx="10382153" cy="3326954"/>
          </a:xfrm>
        </p:grpSpPr>
        <p:grpSp>
          <p:nvGrpSpPr>
            <p:cNvPr id="15" name="Group 2"/>
            <p:cNvGrpSpPr>
              <a:grpSpLocks/>
            </p:cNvGrpSpPr>
            <p:nvPr/>
          </p:nvGrpSpPr>
          <p:grpSpPr bwMode="auto">
            <a:xfrm>
              <a:off x="-2183293" y="3470968"/>
              <a:ext cx="10058944" cy="1077755"/>
              <a:chOff x="81349" y="3048577"/>
              <a:chExt cx="8387612" cy="834145"/>
            </a:xfrm>
          </p:grpSpPr>
          <p:cxnSp>
            <p:nvCxnSpPr>
              <p:cNvPr id="19" name="Straight Arrow Connector 9"/>
              <p:cNvCxnSpPr>
                <a:cxnSpLocks noChangeShapeType="1"/>
              </p:cNvCxnSpPr>
              <p:nvPr/>
            </p:nvCxnSpPr>
            <p:spPr bwMode="auto">
              <a:xfrm>
                <a:off x="81349" y="3439620"/>
                <a:ext cx="8387612" cy="2188"/>
              </a:xfrm>
              <a:prstGeom prst="straightConnector1">
                <a:avLst/>
              </a:prstGeom>
              <a:noFill/>
              <a:ln w="76200" algn="ctr">
                <a:solidFill>
                  <a:schemeClr val="bg1">
                    <a:lumMod val="75000"/>
                  </a:schemeClr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1115344" y="3048577"/>
                <a:ext cx="0" cy="372873"/>
              </a:xfrm>
              <a:prstGeom prst="line">
                <a:avLst/>
              </a:prstGeom>
              <a:noFill/>
              <a:ln w="12700" algn="ctr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2177672" y="3439613"/>
                <a:ext cx="0" cy="443109"/>
              </a:xfrm>
              <a:prstGeom prst="line">
                <a:avLst/>
              </a:prstGeom>
              <a:noFill/>
              <a:ln w="12700" algn="ctr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" name="Oval 16"/>
            <p:cNvSpPr/>
            <p:nvPr/>
          </p:nvSpPr>
          <p:spPr bwMode="auto">
            <a:xfrm>
              <a:off x="-1034702" y="3278614"/>
              <a:ext cx="182880" cy="182880"/>
            </a:xfrm>
            <a:prstGeom prst="ellipse">
              <a:avLst/>
            </a:prstGeom>
            <a:noFill/>
            <a:ln w="28575" cap="flat" cmpd="sng" algn="ctr">
              <a:solidFill>
                <a:srgbClr val="4ED2E4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l" defTabSz="7036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275" b="0" i="0" u="none" strike="noStrike" kern="0" cap="none" spc="0" normalizeH="0" baseline="0" noProof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-2506502" y="1221769"/>
              <a:ext cx="874194" cy="36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70366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altLang="lv-LV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2019</a:t>
              </a:r>
            </a:p>
          </p:txBody>
        </p:sp>
      </p:grpSp>
      <p:cxnSp>
        <p:nvCxnSpPr>
          <p:cNvPr id="27" name="Straight Connector 11"/>
          <p:cNvCxnSpPr>
            <a:cxnSpLocks noChangeShapeType="1"/>
          </p:cNvCxnSpPr>
          <p:nvPr/>
        </p:nvCxnSpPr>
        <p:spPr bwMode="auto">
          <a:xfrm>
            <a:off x="4125376" y="3857072"/>
            <a:ext cx="0" cy="428154"/>
          </a:xfrm>
          <a:prstGeom prst="line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Oval 27"/>
          <p:cNvSpPr/>
          <p:nvPr/>
        </p:nvSpPr>
        <p:spPr bwMode="auto">
          <a:xfrm>
            <a:off x="3427941" y="3341342"/>
            <a:ext cx="119092" cy="126734"/>
          </a:xfrm>
          <a:prstGeom prst="ellipse">
            <a:avLst/>
          </a:prstGeom>
          <a:noFill/>
          <a:ln w="28575" cap="flat" cmpd="sng" algn="ctr">
            <a:solidFill>
              <a:srgbClr val="13DD9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703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275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39467" y="5402360"/>
            <a:ext cx="44017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03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Paralēli darbs ar ES nākotni (daudzgadu budžets, politikas)</a:t>
            </a:r>
          </a:p>
        </p:txBody>
      </p:sp>
      <p:sp>
        <p:nvSpPr>
          <p:cNvPr id="4" name="Rectangle 3"/>
          <p:cNvSpPr/>
          <p:nvPr/>
        </p:nvSpPr>
        <p:spPr>
          <a:xfrm>
            <a:off x="-148660" y="3377711"/>
            <a:ext cx="1476632" cy="515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703660" rtl="0" eaLnBrk="0" fontAlgn="base" latinLnBrk="0" hangingPunct="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18.IV</a:t>
            </a:r>
          </a:p>
          <a:p>
            <a:pPr marL="0" marR="0" lvl="0" indent="0" algn="r" defTabSz="703660" rtl="0" eaLnBrk="0" fontAlgn="base" latinLnBrk="0" hangingPunct="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 padome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2441" y="3259291"/>
            <a:ext cx="1975500" cy="62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&lt;18.VI</a:t>
            </a:r>
          </a:p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Ekspertu grupas </a:t>
            </a:r>
          </a:p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1.redakcija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4826" y="3922711"/>
            <a:ext cx="1997018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</a:t>
            </a:r>
          </a:p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sab</a:t>
            </a: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apspriešana</a:t>
            </a:r>
          </a:p>
        </p:txBody>
      </p:sp>
      <p:cxnSp>
        <p:nvCxnSpPr>
          <p:cNvPr id="29" name="Straight Connector 11"/>
          <p:cNvCxnSpPr>
            <a:cxnSpLocks noChangeShapeType="1"/>
          </p:cNvCxnSpPr>
          <p:nvPr/>
        </p:nvCxnSpPr>
        <p:spPr bwMode="auto">
          <a:xfrm>
            <a:off x="6381342" y="3466217"/>
            <a:ext cx="0" cy="428154"/>
          </a:xfrm>
          <a:prstGeom prst="line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31"/>
          <p:cNvSpPr/>
          <p:nvPr/>
        </p:nvSpPr>
        <p:spPr bwMode="auto">
          <a:xfrm>
            <a:off x="6312168" y="3379402"/>
            <a:ext cx="137160" cy="137160"/>
          </a:xfrm>
          <a:prstGeom prst="ellipse">
            <a:avLst/>
          </a:prstGeom>
          <a:noFill/>
          <a:ln w="28575" cap="flat" cmpd="sng" algn="ctr">
            <a:solidFill>
              <a:srgbClr val="FC8EB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703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275" b="0" i="0" u="none" strike="noStrike" kern="0" cap="none" spc="0" normalizeH="0" baseline="0" noProof="0">
              <a:ln>
                <a:noFill/>
              </a:ln>
              <a:solidFill>
                <a:srgbClr val="DC90FA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5866" y="3932514"/>
            <a:ext cx="1409765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1.X</a:t>
            </a:r>
          </a:p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</a:t>
            </a: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MK</a:t>
            </a: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1794465" y="2661213"/>
            <a:ext cx="800950" cy="2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70366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maijs</a:t>
            </a: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3860738" y="2664476"/>
            <a:ext cx="800950" cy="2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70366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jūlijs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2270864" y="4290101"/>
            <a:ext cx="137160" cy="137160"/>
          </a:xfrm>
          <a:prstGeom prst="ellipse">
            <a:avLst/>
          </a:prstGeom>
          <a:noFill/>
          <a:ln w="2857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703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275" b="0" i="0" u="none" strike="noStrike" kern="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718857" y="3963211"/>
            <a:ext cx="155030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vidus</a:t>
            </a:r>
          </a:p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Attīstības komiteja</a:t>
            </a:r>
            <a:endParaRPr kumimoji="0" lang="en-US" altLang="lv-LV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4" name="Straight Connector 11"/>
          <p:cNvCxnSpPr>
            <a:cxnSpLocks noChangeShapeType="1"/>
          </p:cNvCxnSpPr>
          <p:nvPr/>
        </p:nvCxnSpPr>
        <p:spPr bwMode="auto">
          <a:xfrm>
            <a:off x="3487487" y="3462301"/>
            <a:ext cx="0" cy="394772"/>
          </a:xfrm>
          <a:prstGeom prst="line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Oval 38"/>
          <p:cNvSpPr/>
          <p:nvPr/>
        </p:nvSpPr>
        <p:spPr bwMode="auto">
          <a:xfrm>
            <a:off x="4056796" y="4290571"/>
            <a:ext cx="137160" cy="137160"/>
          </a:xfrm>
          <a:prstGeom prst="ellipse">
            <a:avLst/>
          </a:prstGeom>
          <a:noFill/>
          <a:ln w="28575" cap="flat" cmpd="sng" algn="ctr">
            <a:solidFill>
              <a:srgbClr val="78B832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703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275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2769141" y="2671047"/>
            <a:ext cx="800950" cy="2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70366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jūnijs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537950" y="3946621"/>
            <a:ext cx="1587426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VII 1.nedēļa</a:t>
            </a:r>
          </a:p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Attīstības komiteja</a:t>
            </a: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2978110" y="4459922"/>
            <a:ext cx="155030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VII 2. nedēļa</a:t>
            </a:r>
          </a:p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 padome</a:t>
            </a:r>
            <a:endParaRPr kumimoji="0" lang="en-US" altLang="lv-LV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65801" y="3175198"/>
            <a:ext cx="2080954" cy="62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15.IX</a:t>
            </a:r>
          </a:p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Attīstības komiteja</a:t>
            </a:r>
          </a:p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 padome</a:t>
            </a:r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4750935" y="2660314"/>
            <a:ext cx="800950" cy="2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70366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augusts</a:t>
            </a:r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5766672" y="2660314"/>
            <a:ext cx="980151" cy="2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70366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septembris</a:t>
            </a:r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7004301" y="2663253"/>
            <a:ext cx="980151" cy="2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70366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oktobris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675866" y="2911231"/>
            <a:ext cx="1880828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825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izvēles investīciju sadalījumam</a:t>
            </a:r>
          </a:p>
        </p:txBody>
      </p:sp>
      <p:cxnSp>
        <p:nvCxnSpPr>
          <p:cNvPr id="48" name="Straight Connector 11"/>
          <p:cNvCxnSpPr>
            <a:cxnSpLocks noChangeShapeType="1"/>
          </p:cNvCxnSpPr>
          <p:nvPr/>
        </p:nvCxnSpPr>
        <p:spPr bwMode="auto">
          <a:xfrm>
            <a:off x="7154212" y="3851070"/>
            <a:ext cx="0" cy="428154"/>
          </a:xfrm>
          <a:prstGeom prst="line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Oval 48"/>
          <p:cNvSpPr/>
          <p:nvPr/>
        </p:nvSpPr>
        <p:spPr bwMode="auto">
          <a:xfrm>
            <a:off x="7085632" y="4283340"/>
            <a:ext cx="137160" cy="137160"/>
          </a:xfrm>
          <a:prstGeom prst="ellipse">
            <a:avLst/>
          </a:prstGeom>
          <a:noFill/>
          <a:ln w="28575" cap="flat" cmpd="sng" algn="ctr">
            <a:solidFill>
              <a:srgbClr val="DC90F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703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275" b="0" i="0" u="none" strike="noStrike" kern="0" cap="none" spc="0" normalizeH="0" baseline="0" noProof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823539" y="3696568"/>
            <a:ext cx="142038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gala redakcija </a:t>
            </a: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Saeimā</a:t>
            </a:r>
            <a:endParaRPr kumimoji="0" lang="lv-LV" sz="105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1" name="Straight Connector 11"/>
          <p:cNvCxnSpPr>
            <a:cxnSpLocks noChangeShapeType="1"/>
          </p:cNvCxnSpPr>
          <p:nvPr/>
        </p:nvCxnSpPr>
        <p:spPr bwMode="auto">
          <a:xfrm>
            <a:off x="5940425" y="3887338"/>
            <a:ext cx="0" cy="428154"/>
          </a:xfrm>
          <a:prstGeom prst="line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Oval 51"/>
          <p:cNvSpPr/>
          <p:nvPr/>
        </p:nvSpPr>
        <p:spPr bwMode="auto">
          <a:xfrm>
            <a:off x="5894344" y="4331496"/>
            <a:ext cx="137160" cy="137160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703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275" b="0" i="0" u="none" strike="noStrike" kern="0" cap="none" spc="0" normalizeH="0" baseline="0" noProof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28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2054" y="3677805"/>
            <a:ext cx="7772400" cy="914400"/>
          </a:xfrm>
        </p:spPr>
        <p:txBody>
          <a:bodyPr/>
          <a:lstStyle/>
          <a:p>
            <a:r>
              <a:rPr lang="lv-LV" altLang="lv-LV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panose="020B0600070205080204" pitchFamily="34" charset="-128"/>
              </a:rPr>
              <a:t>Ar atbildību par Latvijas nākotni!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00463" y="5053013"/>
            <a:ext cx="4757737" cy="639762"/>
          </a:xfrm>
        </p:spPr>
        <p:txBody>
          <a:bodyPr/>
          <a:lstStyle/>
          <a:p>
            <a:pPr algn="l">
              <a:defRPr/>
            </a:pPr>
            <a:r>
              <a:rPr lang="lv-LV" dirty="0">
                <a:solidFill>
                  <a:srgbClr val="30A8CE"/>
                </a:solidFill>
              </a:rPr>
              <a:t>www.pkc.gov.lv/nap2027</a:t>
            </a:r>
          </a:p>
          <a:p>
            <a:pPr algn="l">
              <a:defRPr/>
            </a:pPr>
            <a:r>
              <a:rPr lang="lv-LV" dirty="0">
                <a:solidFill>
                  <a:schemeClr val="bg2">
                    <a:lumMod val="25000"/>
                  </a:schemeClr>
                </a:solidFill>
              </a:rPr>
              <a:t>@</a:t>
            </a:r>
            <a:r>
              <a:rPr lang="lv-LV" dirty="0" err="1">
                <a:solidFill>
                  <a:schemeClr val="bg2">
                    <a:lumMod val="25000"/>
                  </a:schemeClr>
                </a:solidFill>
              </a:rPr>
              <a:t>LVnakotne</a:t>
            </a:r>
            <a:r>
              <a:rPr lang="lv-LV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84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1889" y="881447"/>
            <a:ext cx="8420696" cy="5371072"/>
            <a:chOff x="502507" y="881447"/>
            <a:chExt cx="8037181" cy="5371072"/>
          </a:xfrm>
        </p:grpSpPr>
        <p:sp>
          <p:nvSpPr>
            <p:cNvPr id="4" name="Rectangle 3"/>
            <p:cNvSpPr/>
            <p:nvPr/>
          </p:nvSpPr>
          <p:spPr>
            <a:xfrm>
              <a:off x="4017114" y="881447"/>
              <a:ext cx="4522574" cy="5371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8000">
                <a:spcAft>
                  <a:spcPts val="1500"/>
                </a:spcAft>
              </a:pP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Politiska un operacionāla stratēģija – galvenās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izvēles </a:t>
              </a:r>
            </a:p>
            <a:p>
              <a:pPr marL="108000">
                <a:spcAft>
                  <a:spcPts val="1500"/>
                </a:spcAft>
              </a:pP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Valsts attīstības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vīzija</a:t>
              </a:r>
              <a:r>
                <a:rPr lang="lv-LV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 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un </a:t>
              </a:r>
              <a:r>
                <a:rPr lang="lv-LV" cap="all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virsmērķis</a:t>
              </a:r>
              <a:endParaRPr lang="lv-LV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endParaRPr>
            </a:p>
            <a:p>
              <a:pPr marL="108000">
                <a:spcAft>
                  <a:spcPts val="1500"/>
                </a:spcAft>
              </a:pP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Prioritātes</a:t>
              </a:r>
              <a:r>
                <a:rPr lang="lv-LV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 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– stratēģiskie mērķi </a:t>
              </a:r>
            </a:p>
            <a:p>
              <a:pPr marL="108000">
                <a:spcAft>
                  <a:spcPts val="1500"/>
                </a:spcAft>
              </a:pP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Rīcības virzieni/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uzdevumi 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katrā prioritātē </a:t>
              </a:r>
            </a:p>
            <a:p>
              <a:pPr marL="108000">
                <a:spcAft>
                  <a:spcPts val="1500"/>
                </a:spcAft>
              </a:pP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Sasniedzamie rīcības virzienu/ politiku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rezultāti </a:t>
              </a:r>
            </a:p>
            <a:p>
              <a:pPr marL="108000">
                <a:spcAft>
                  <a:spcPts val="1500"/>
                </a:spcAft>
              </a:pP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Indikatīvie finanšu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ieguldījumi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/ lielie projekti ar KPI/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atdeve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/ tīrā ietekme uz politiku rezultātiem</a:t>
              </a:r>
            </a:p>
            <a:p>
              <a:pPr marL="108000">
                <a:spcAft>
                  <a:spcPts val="1500"/>
                </a:spcAft>
              </a:pP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Atbildīgās</a:t>
              </a:r>
              <a:r>
                <a:rPr lang="lv-LV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 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institūcijas</a:t>
              </a:r>
            </a:p>
            <a:p>
              <a:pPr marL="108000">
                <a:spcAft>
                  <a:spcPts val="1500"/>
                </a:spcAft>
              </a:pP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Īstenošanas,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uzraudzības</a:t>
              </a:r>
              <a:r>
                <a:rPr lang="lv-LV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 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un novērtēšanas process 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02507" y="881447"/>
              <a:ext cx="3514607" cy="5371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8000">
                <a:spcAft>
                  <a:spcPts val="1500"/>
                </a:spcAft>
              </a:pP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KAS ir NAP(2027)? </a:t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KUR vēlamies </a:t>
              </a:r>
              <a:r>
                <a:rPr lang="lv-LV" sz="1800" b="1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nokļūt</a:t>
              </a: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KĀ to </a:t>
              </a:r>
              <a:r>
                <a:rPr lang="lv-LV" sz="1800" b="1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sasniegt</a:t>
              </a: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  <a:endParaRPr lang="lv-LV" sz="1600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57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xmlns="" id="{007EE696-51A7-467F-81C5-30CBAF21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906" y="391405"/>
            <a:ext cx="3609318" cy="571314"/>
          </a:xfrm>
        </p:spPr>
        <p:txBody>
          <a:bodyPr>
            <a:normAutofit/>
          </a:bodyPr>
          <a:lstStyle/>
          <a:p>
            <a:r>
              <a:rPr lang="lv-LV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NAP2020 īstenošana</a:t>
            </a:r>
          </a:p>
        </p:txBody>
      </p:sp>
      <p:sp>
        <p:nvSpPr>
          <p:cNvPr id="2" name="Rectangle 1"/>
          <p:cNvSpPr/>
          <p:nvPr/>
        </p:nvSpPr>
        <p:spPr>
          <a:xfrm>
            <a:off x="468101" y="935109"/>
            <a:ext cx="491120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1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IKP UZ 1 IEDZĪVOTĀJU     </a:t>
            </a:r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lv-LV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67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2017.gadā </a:t>
            </a:r>
          </a:p>
          <a:p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(PPP) 			 </a:t>
            </a:r>
            <a:r>
              <a:rPr lang="lv-LV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mērķis 2020.gadā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4957" y="1572499"/>
            <a:ext cx="50387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1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IENĀKUMU NEVIENLĪDZĪBA</a:t>
            </a:r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lv-LV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6,3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2017.gadā </a:t>
            </a:r>
          </a:p>
          <a:p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(S80/20 indekss)</a:t>
            </a:r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 	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4,8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mērķis 2020.gadā</a:t>
            </a:r>
          </a:p>
        </p:txBody>
      </p:sp>
      <p:sp>
        <p:nvSpPr>
          <p:cNvPr id="5" name="Up Arrow 4"/>
          <p:cNvSpPr/>
          <p:nvPr/>
        </p:nvSpPr>
        <p:spPr>
          <a:xfrm>
            <a:off x="163249" y="1164373"/>
            <a:ext cx="199165" cy="35575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860"/>
          <a:stretch/>
        </p:blipFill>
        <p:spPr>
          <a:xfrm>
            <a:off x="4700757" y="3124571"/>
            <a:ext cx="4266922" cy="367207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55892" y="2279878"/>
            <a:ext cx="511288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1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DABISKAIS PIEAUGUMS</a:t>
            </a:r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lv-LV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-9441  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2018.gadā </a:t>
            </a:r>
          </a:p>
          <a:p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	 </a:t>
            </a:r>
            <a:r>
              <a:rPr lang="lv-LV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         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mērķis 2020.gadā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58" y="477196"/>
            <a:ext cx="1082040" cy="323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906" y="3856887"/>
            <a:ext cx="4572000" cy="17697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300"/>
              </a:spcAft>
            </a:pPr>
            <a:r>
              <a:rPr lang="lv-LV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NAP2020 vidus posma novērtējums</a:t>
            </a:r>
          </a:p>
          <a:p>
            <a:pPr>
              <a:spcAft>
                <a:spcPts val="300"/>
              </a:spcAft>
            </a:pPr>
            <a:r>
              <a:rPr 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61%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rādītāju izpilde pozitīva</a:t>
            </a:r>
          </a:p>
          <a:p>
            <a:pPr>
              <a:spcAft>
                <a:spcPts val="300"/>
              </a:spcAft>
            </a:pPr>
            <a:endParaRPr lang="lv-LV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19% 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neapmierinoši</a:t>
            </a:r>
          </a:p>
          <a:p>
            <a:pPr>
              <a:spcAft>
                <a:spcPts val="300"/>
              </a:spcAft>
            </a:pPr>
            <a:endParaRPr lang="lv-LV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20% </a:t>
            </a:r>
            <a:r>
              <a:rPr lang="lv-LV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stagnē</a:t>
            </a:r>
            <a:endParaRPr lang="lv-LV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>
            <a:off x="209350" y="4225846"/>
            <a:ext cx="199165" cy="355758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4" name="Up Arrow 33"/>
          <p:cNvSpPr/>
          <p:nvPr/>
        </p:nvSpPr>
        <p:spPr>
          <a:xfrm rot="10800000">
            <a:off x="209350" y="4741745"/>
            <a:ext cx="199165" cy="355758"/>
          </a:xfrm>
          <a:prstGeom prst="up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0000"/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120005" y="5347682"/>
            <a:ext cx="371649" cy="146880"/>
          </a:xfrm>
          <a:prstGeom prst="leftRightArrow">
            <a:avLst/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/>
          <p:cNvSpPr txBox="1"/>
          <p:nvPr/>
        </p:nvSpPr>
        <p:spPr>
          <a:xfrm>
            <a:off x="455892" y="706601"/>
            <a:ext cx="2988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Stratēģisko mērķu izpilde</a:t>
            </a:r>
          </a:p>
        </p:txBody>
      </p:sp>
      <p:sp>
        <p:nvSpPr>
          <p:cNvPr id="16" name="Up Arrow 15"/>
          <p:cNvSpPr/>
          <p:nvPr/>
        </p:nvSpPr>
        <p:spPr>
          <a:xfrm rot="5400000">
            <a:off x="215879" y="2423603"/>
            <a:ext cx="199165" cy="35575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Up Arrow 15">
            <a:extLst>
              <a:ext uri="{FF2B5EF4-FFF2-40B4-BE49-F238E27FC236}">
                <a16:creationId xmlns:a16="http://schemas.microsoft.com/office/drawing/2014/main" xmlns="" id="{9F16F8EC-C9C2-4E94-BB67-83B4CCF27BD8}"/>
              </a:ext>
            </a:extLst>
          </p:cNvPr>
          <p:cNvSpPr/>
          <p:nvPr/>
        </p:nvSpPr>
        <p:spPr>
          <a:xfrm rot="5400000">
            <a:off x="206246" y="1862209"/>
            <a:ext cx="199165" cy="35575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787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 txBox="1">
            <a:spLocks/>
          </p:cNvSpPr>
          <p:nvPr/>
        </p:nvSpPr>
        <p:spPr bwMode="auto">
          <a:xfrm>
            <a:off x="412750" y="3116262"/>
            <a:ext cx="80137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endParaRPr lang="lv-LV" altLang="lv-LV" sz="24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556" y="404813"/>
            <a:ext cx="6837405" cy="576262"/>
          </a:xfrm>
        </p:spPr>
        <p:txBody>
          <a:bodyPr>
            <a:normAutofit fontScale="90000"/>
          </a:bodyPr>
          <a:lstStyle/>
          <a:p>
            <a:pPr algn="l"/>
            <a:r>
              <a:rPr lang="lv-LV" altLang="lv-LV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v-LV" altLang="lv-LV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altLang="lv-LV" sz="27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ietvars/ avots </a:t>
            </a:r>
            <a:r>
              <a:rPr lang="lv-LV" altLang="lv-LV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v-LV" altLang="lv-LV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lv-LV" altLang="lv-LV" sz="25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787394" y="3233677"/>
            <a:ext cx="7109471" cy="3386123"/>
          </a:xfrm>
        </p:spPr>
        <p:txBody>
          <a:bodyPr>
            <a:normAutofit/>
          </a:bodyPr>
          <a:lstStyle/>
          <a:p>
            <a:pPr marL="463550" lvl="3" indent="0">
              <a:spcAft>
                <a:spcPts val="1200"/>
              </a:spcAft>
              <a:buNone/>
            </a:pPr>
            <a:r>
              <a:rPr lang="lv-LV" alt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NAP2020</a:t>
            </a: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nozaru politiku </a:t>
            </a:r>
            <a:r>
              <a:rPr lang="lv-LV" altLang="lv-LV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vidusposma</a:t>
            </a: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altLang="lv-LV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izvērtējumi</a:t>
            </a:r>
            <a:endParaRPr lang="lv-LV" altLang="lv-LV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3550" lvl="3" indent="0">
              <a:spcAft>
                <a:spcPts val="1200"/>
              </a:spcAft>
              <a:buNone/>
            </a:pPr>
            <a:r>
              <a:rPr lang="lv-LV" alt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LATVIJA 2030</a:t>
            </a: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mērķu aktualitāte</a:t>
            </a:r>
          </a:p>
          <a:p>
            <a:pPr marL="463550" lvl="3" indent="0">
              <a:spcAft>
                <a:spcPts val="1200"/>
              </a:spcAft>
              <a:buNone/>
            </a:pPr>
            <a:r>
              <a:rPr lang="lv-LV" alt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Dienaskārtība 2030 </a:t>
            </a: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 17 IAM un 169 apakšmērķiem</a:t>
            </a:r>
          </a:p>
          <a:p>
            <a:pPr marL="463550" lvl="3" indent="0">
              <a:spcAft>
                <a:spcPts val="600"/>
              </a:spcAft>
              <a:buNone/>
            </a:pPr>
            <a:r>
              <a:rPr lang="lv-LV" alt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Globālās attīstības tendences</a:t>
            </a: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uzticēšanās krīze/ polarizācija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sabiedrības novecošanās 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migrācija un urbanizācija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ceturtā industriālā revolūcija/ nākotnes darba tirgus izmaiņas 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klimata pārmaiņas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uzņēmumu integrācija globālajās vērtību ķēdēs</a:t>
            </a:r>
            <a:endParaRPr lang="lv-LV" altLang="lv-LV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lv-LV" altLang="lv-LV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lv-LV" altLang="lv-LV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lv-LV" altLang="lv-LV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lv-LV" altLang="lv-LV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/>
            <a:endParaRPr lang="lv-LV" altLang="lv-LV" sz="2400" dirty="0">
              <a:solidFill>
                <a:srgbClr val="262626"/>
              </a:solidFill>
            </a:endParaRPr>
          </a:p>
          <a:p>
            <a:pPr marL="0" indent="0">
              <a:spcBef>
                <a:spcPct val="30000"/>
              </a:spcBef>
              <a:buFont typeface="Arial" panose="020B0604020202020204" pitchFamily="34" charset="0"/>
              <a:buNone/>
            </a:pPr>
            <a:endParaRPr lang="lv-LV" altLang="lv-LV" sz="2000" b="1" dirty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8829" y="2570102"/>
            <a:ext cx="3342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6450" lvl="3" indent="-342900" algn="ctr">
              <a:buFont typeface="Arial" panose="020B0604020202020204" pitchFamily="34" charset="0"/>
              <a:buNone/>
            </a:pPr>
            <a:r>
              <a:rPr lang="lv-LV" altLang="lv-LV" sz="2000" dirty="0">
                <a:solidFill>
                  <a:srgbClr val="6CB3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jādefinē, ņemot vērā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3965575" y="1644650"/>
            <a:ext cx="1216025" cy="484188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8379" y="1567656"/>
            <a:ext cx="2035968" cy="7389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500" cap="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publiskie ieguldījumi (VB)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01110" y="1567656"/>
            <a:ext cx="2035968" cy="7389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500" cap="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daudzgadu budžets </a:t>
            </a:r>
          </a:p>
          <a:p>
            <a:pPr algn="ctr"/>
            <a:r>
              <a:rPr lang="lv-LV" sz="1500" cap="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2021.-2027. (MFF)</a:t>
            </a:r>
          </a:p>
        </p:txBody>
      </p:sp>
    </p:spTree>
    <p:extLst>
      <p:ext uri="{BB962C8B-B14F-4D97-AF65-F5344CB8AC3E}">
        <p14:creationId xmlns:p14="http://schemas.microsoft.com/office/powerpoint/2010/main" val="50068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7720" y="414971"/>
            <a:ext cx="5391793" cy="994172"/>
          </a:xfrm>
        </p:spPr>
        <p:txBody>
          <a:bodyPr>
            <a:normAutofit/>
          </a:bodyPr>
          <a:lstStyle/>
          <a:p>
            <a:pPr algn="l"/>
            <a:r>
              <a:rPr lang="lv-LV" sz="24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Sabiedriskā apspriešana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24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SECINĀJUMI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91719" y="1872762"/>
            <a:ext cx="6053677" cy="3976321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675"/>
              </a:spcAft>
              <a:buNone/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Priekšlikumi no &gt;100 iedzīvotājiem un organizācijām</a:t>
            </a:r>
          </a:p>
          <a:p>
            <a:pPr marL="0" indent="0">
              <a:spcAft>
                <a:spcPts val="675"/>
              </a:spcAft>
              <a:buNone/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&gt;20 tikšanās un diskusijas par NAP2027 ar interešu pārstāvniecības organizācijām, akadēmisko sektoru, nozaru ekspertiem, Saeimas komisijām u.c.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lv-LV" sz="12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Galvenie domas virzieni:</a:t>
            </a:r>
          </a:p>
          <a:p>
            <a:pPr marL="369281" indent="-285750">
              <a:spcAft>
                <a:spcPts val="450"/>
              </a:spcAft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jāiekļauj skaidrāka reģionālās attīstības perspektīva</a:t>
            </a:r>
          </a:p>
          <a:p>
            <a:pPr marL="369281" indent="-285750">
              <a:spcAft>
                <a:spcPts val="450"/>
              </a:spcAft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jāizceļ plāna pelnošā daļa – kā valsts plāno vairot materiālos resursus</a:t>
            </a:r>
          </a:p>
          <a:p>
            <a:pPr marL="369281" indent="-285750">
              <a:spcAft>
                <a:spcPts val="450"/>
              </a:spcAft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jāstiprina tiesiskums un uzticēšanās valsts pārvaldei un politiķiem</a:t>
            </a:r>
          </a:p>
          <a:p>
            <a:pPr marL="369281" indent="-285750">
              <a:spcAft>
                <a:spcPts val="450"/>
              </a:spcAft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jāuzlabo izglītības un veselības aprūpes kvalitāte</a:t>
            </a:r>
          </a:p>
          <a:p>
            <a:pPr marL="369281" indent="-285750">
              <a:spcAft>
                <a:spcPts val="450"/>
              </a:spcAft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jāsekmē inovāciju un tehnoloģiju attīstība</a:t>
            </a:r>
          </a:p>
          <a:p>
            <a:pPr marL="369281" indent="-285750">
              <a:spcAft>
                <a:spcPts val="450"/>
              </a:spcAft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jākoncentrējas uz dažām prioritātēm, mērķiem (</a:t>
            </a: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</a:rPr>
              <a:t>piem., </a:t>
            </a: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 izglītības, zinātnes un uzņēmējdarbības prioritātēm) </a:t>
            </a:r>
          </a:p>
          <a:p>
            <a:pPr marL="369281" indent="-285750">
              <a:spcAft>
                <a:spcPts val="450"/>
              </a:spcAft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jābūt vienam mērķim – Latvijas tautas labklājības celšana</a:t>
            </a:r>
          </a:p>
          <a:p>
            <a:pPr marL="369281" indent="-285750">
              <a:spcAft>
                <a:spcPts val="450"/>
              </a:spcAft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jāformulē prioritātes kā vēlamo sasniedzamo rezultātu, nevis jomas</a:t>
            </a:r>
          </a:p>
          <a:p>
            <a:pPr marL="369281" indent="-285750">
              <a:spcAft>
                <a:spcPts val="450"/>
              </a:spcAft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jāievieš nobriešanas kritēriji līdzās pieauguma indikatoriem</a:t>
            </a:r>
          </a:p>
          <a:p>
            <a:pPr marL="369281" indent="-285750">
              <a:spcAft>
                <a:spcPts val="450"/>
              </a:spcAft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jānosaka starptautiski salīdzināmus attīstības mērķus</a:t>
            </a:r>
          </a:p>
          <a:p>
            <a:pPr marL="321469" indent="-321469">
              <a:buAutoNum type="romanUcPeriod"/>
            </a:pPr>
            <a:endPara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F61843-8222-46F4-B862-139EE6C3A251}"/>
              </a:ext>
            </a:extLst>
          </p:cNvPr>
          <p:cNvSpPr txBox="1"/>
          <p:nvPr/>
        </p:nvSpPr>
        <p:spPr>
          <a:xfrm>
            <a:off x="3842158" y="6241409"/>
            <a:ext cx="49914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54C5F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vairāk par priekšlikumiem un viedokļiem: </a:t>
            </a:r>
            <a:r>
              <a:rPr lang="lv-LV" sz="1200" dirty="0" err="1">
                <a:solidFill>
                  <a:srgbClr val="54C5F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ej.uz</a:t>
            </a:r>
            <a:r>
              <a:rPr lang="lv-LV" sz="1200" dirty="0">
                <a:solidFill>
                  <a:srgbClr val="54C5F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/NAP2027top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9255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6292" y="282747"/>
            <a:ext cx="7189057" cy="1325563"/>
          </a:xfrm>
        </p:spPr>
        <p:txBody>
          <a:bodyPr>
            <a:normAutofit/>
          </a:bodyPr>
          <a:lstStyle/>
          <a:p>
            <a:r>
              <a:rPr lang="lv-LV" sz="24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Sabiedriskā apspriešana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24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variācijas par vadmotīvu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26292" y="1853514"/>
            <a:ext cx="7743567" cy="4934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lv-LV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lv-LV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lv-LV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lv-LV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lv-LV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lv-LV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ilgtspējīga labklājības valsts ar izglītotu sabiedrību un modernu infrastruktūru</a:t>
            </a:r>
          </a:p>
          <a:p>
            <a:pPr marL="0" indent="0">
              <a:buNone/>
            </a:pPr>
            <a:r>
              <a:rPr lang="lv-LV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Kas neriskē, tas nevinnē </a:t>
            </a:r>
          </a:p>
          <a:p>
            <a:pPr marL="0" indent="0">
              <a:buNone/>
            </a:pPr>
            <a:r>
              <a:rPr lang="es-E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Latvijas </a:t>
            </a:r>
            <a:r>
              <a:rPr lang="es-ES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nākotne</a:t>
            </a:r>
            <a:r>
              <a:rPr lang="es-E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ir Latvijas </a:t>
            </a:r>
            <a:r>
              <a:rPr lang="es-ES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cilvēks</a:t>
            </a:r>
            <a:r>
              <a:rPr lang="es-E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 </a:t>
            </a:r>
            <a:r>
              <a:rPr lang="es-ES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lauki</a:t>
            </a:r>
            <a:r>
              <a:rPr lang="es-E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 </a:t>
            </a:r>
            <a:endParaRPr lang="lv-LV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lv-LV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 zinātnes un tehnoloģiju (Industrija 4.0) sasniegumiem uz pārpilnības valsti visiem!</a:t>
            </a:r>
          </a:p>
          <a:p>
            <a:pPr marL="0" indent="0">
              <a:buNone/>
            </a:pPr>
            <a:r>
              <a:rPr lang="lv-LV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Vieta, kur pulcējas talanti </a:t>
            </a:r>
          </a:p>
          <a:p>
            <a:pPr marL="0" indent="0">
              <a:buNone/>
            </a:pPr>
            <a:r>
              <a:rPr lang="lv-LV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Drosmīga, gudra un godīga valsts </a:t>
            </a:r>
          </a:p>
          <a:p>
            <a:pPr marL="0" indent="0">
              <a:buNone/>
            </a:pPr>
            <a:r>
              <a:rPr lang="lv-LV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sociālās garantijas</a:t>
            </a:r>
          </a:p>
          <a:p>
            <a:pPr marL="0" indent="0">
              <a:buNone/>
            </a:pPr>
            <a:r>
              <a:rPr lang="lv-LV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Dažādībā drosme un atbalsts ģimenēm </a:t>
            </a:r>
            <a:r>
              <a:rPr lang="lv-LV" sz="1600" dirty="0"/>
              <a:t>…</a:t>
            </a:r>
          </a:p>
          <a:p>
            <a:pPr marL="0" indent="0" algn="r">
              <a:buNone/>
            </a:pPr>
            <a:r>
              <a:rPr lang="lv-LV" sz="1200" dirty="0">
                <a:solidFill>
                  <a:srgbClr val="54C5F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vairāk par priekšlikumiem un viedokļiem: ej.uz/NAP2027top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7"/>
          <a:stretch/>
        </p:blipFill>
        <p:spPr>
          <a:xfrm>
            <a:off x="1183210" y="1454885"/>
            <a:ext cx="3737610" cy="222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1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DAD652-A6C3-4840-84D1-A9279CE2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816" y="274638"/>
            <a:ext cx="7690022" cy="922114"/>
          </a:xfrm>
        </p:spPr>
        <p:txBody>
          <a:bodyPr/>
          <a:lstStyle/>
          <a:p>
            <a:pPr algn="l"/>
            <a:r>
              <a:rPr lang="lv-LV" sz="2200" b="1" cap="all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Stratēģiskie mērķi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378DB5-F298-430F-90AD-4F908A22B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7070" y="1538864"/>
            <a:ext cx="4893276" cy="392236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lv-LV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galvenais konkurētspējas un izaugsmes nosacījums (cilvēkresursi, investīcijas, pārvaldības procesi, inovācija)</a:t>
            </a:r>
          </a:p>
          <a:p>
            <a:pPr marL="0" indent="0" algn="just">
              <a:buNone/>
            </a:pPr>
            <a:endParaRPr lang="lv-LV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lv-LV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Sociālā taisnīguma pamatnosacījums un viens no ienākumu nevienlīdzības mazināšanas faktoriem (t.sk. publisko pakalpojumu vienlīdzīga pieejamība visā Latvijas teritorijā) attīstības šķēršļu novēršanai</a:t>
            </a:r>
          </a:p>
          <a:p>
            <a:pPr marL="0" indent="0" algn="just">
              <a:buNone/>
            </a:pPr>
            <a:endParaRPr lang="lv-LV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lv-LV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lv-LV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svarīgākais sabiedrības resurss un attīstības dimensija kopienu, uzņēmēju un pārvaldības sadarbības veidošanai un demokrātijas īstenošanai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2195" y="1538865"/>
            <a:ext cx="2042984" cy="9778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cap="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Produktivitāte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2195" y="2808476"/>
            <a:ext cx="2042984" cy="93956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cap="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Iespēju vienlīdzība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2195" y="4320330"/>
            <a:ext cx="2042984" cy="10570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cap="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Sociālā uzticēšanās  </a:t>
            </a:r>
          </a:p>
        </p:txBody>
      </p:sp>
    </p:spTree>
    <p:extLst>
      <p:ext uri="{BB962C8B-B14F-4D97-AF65-F5344CB8AC3E}">
        <p14:creationId xmlns:p14="http://schemas.microsoft.com/office/powerpoint/2010/main" val="2166148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194" y="274638"/>
            <a:ext cx="8229600" cy="1143000"/>
          </a:xfrm>
        </p:spPr>
        <p:txBody>
          <a:bodyPr/>
          <a:lstStyle/>
          <a:p>
            <a:r>
              <a:rPr lang="lv-LV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STIPRAS ĢIMENES, VESELI UN AKTĪVI CILVĒKI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155" y="1795033"/>
            <a:ext cx="4373416" cy="2078285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lv-LV" sz="1800" b="1" cap="all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Dzimstība un atbalsts ģimenēm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Veselīgs dzīvesveids</a:t>
            </a:r>
            <a:r>
              <a:rPr lang="lv-LV" sz="1800" b="1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Veselības aprūpe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Sociālā iekļaušana</a:t>
            </a:r>
            <a:r>
              <a:rPr lang="lv-LV" sz="1800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84" y="1647009"/>
            <a:ext cx="971550" cy="971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2892" y="2700404"/>
            <a:ext cx="1699248" cy="15106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cap="all" dirty="0">
                <a:solidFill>
                  <a:srgbClr val="6CB3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Stipras ģimenes, veseli un aktīvi cilvēki</a:t>
            </a:r>
            <a:endParaRPr lang="lv-LV" sz="1100" dirty="0">
              <a:solidFill>
                <a:srgbClr val="6CB32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raksturo cilvēka fizisko un emocionālo veselības stāvokli, dzīves apstākļus, vēlmi radīt atvases un dzīvot ilgu un aktīvu mūžu …</a:t>
            </a:r>
            <a:endParaRPr lang="lv-LV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7033" y="4451242"/>
            <a:ext cx="6234546" cy="208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MĒRĪSIM?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Summārais dzimstības koeficients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Jaundzimušo sagaidāmais veselīga mūža ilgums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Paredzamais vidējais mūža ilgums jaunpiedzimušajiem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Nabadzīgie iedzīvotāji, kas izkļuvuši no nabadzības riska zonas (%)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Medicīniski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novēršamā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mirstība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uz</a:t>
            </a:r>
            <a:r>
              <a:rPr lang="en-GB" sz="1400" dirty="0">
                <a:latin typeface="Calibri" panose="020F0502020204030204" pitchFamily="34" charset="0"/>
              </a:rPr>
              <a:t> 100 000 </a:t>
            </a:r>
            <a:r>
              <a:rPr lang="en-GB" sz="1400" dirty="0" err="1">
                <a:latin typeface="Calibri" panose="020F0502020204030204" pitchFamily="34" charset="0"/>
              </a:rPr>
              <a:t>iedzīvotājiem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latin typeface="Calibri" panose="020F0502020204030204" pitchFamily="34" charset="0"/>
              </a:rPr>
              <a:t>Latvijas </a:t>
            </a:r>
            <a:r>
              <a:rPr lang="en-GB" sz="1400" dirty="0" err="1">
                <a:latin typeface="Calibri" panose="020F0502020204030204" pitchFamily="34" charset="0"/>
              </a:rPr>
              <a:t>pieaugušo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iedzīvotāju</a:t>
            </a:r>
            <a:r>
              <a:rPr lang="en-GB" sz="1400" dirty="0">
                <a:latin typeface="Calibri" panose="020F0502020204030204" pitchFamily="34" charset="0"/>
              </a:rPr>
              <a:t> (15-74 </a:t>
            </a:r>
            <a:r>
              <a:rPr lang="en-GB" sz="1400" dirty="0" err="1">
                <a:latin typeface="Calibri" panose="020F0502020204030204" pitchFamily="34" charset="0"/>
              </a:rPr>
              <a:t>gadu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vecumā</a:t>
            </a:r>
            <a:r>
              <a:rPr lang="en-GB" sz="1400" dirty="0">
                <a:latin typeface="Calibri" panose="020F0502020204030204" pitchFamily="34" charset="0"/>
              </a:rPr>
              <a:t>) </a:t>
            </a:r>
            <a:r>
              <a:rPr lang="en-GB" sz="1400" dirty="0" err="1">
                <a:latin typeface="Calibri" panose="020F0502020204030204" pitchFamily="34" charset="0"/>
              </a:rPr>
              <a:t>īpatsvars</a:t>
            </a:r>
            <a:r>
              <a:rPr lang="en-GB" sz="1400" dirty="0">
                <a:latin typeface="Calibri" panose="020F0502020204030204" pitchFamily="34" charset="0"/>
              </a:rPr>
              <a:t>, </a:t>
            </a:r>
            <a:r>
              <a:rPr lang="en-GB" sz="1400" dirty="0" err="1">
                <a:latin typeface="Calibri" panose="020F0502020204030204" pitchFamily="34" charset="0"/>
              </a:rPr>
              <a:t>kuri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regulāri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īsteno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aktīvas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brīvā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laika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nodarbes</a:t>
            </a:r>
            <a:endParaRPr lang="lv-LV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5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099"/>
            <a:ext cx="8229600" cy="1143000"/>
          </a:xfrm>
        </p:spPr>
        <p:txBody>
          <a:bodyPr/>
          <a:lstStyle/>
          <a:p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zināšanas un prasmes </a:t>
            </a:r>
            <a:b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personības un valsts izaugsmei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679" y="1497176"/>
            <a:ext cx="4373416" cy="2062098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endParaRPr lang="lv-LV" sz="1800" b="1" cap="all" dirty="0">
              <a:solidFill>
                <a:srgbClr val="554F3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KVALITATĪVA Izglītība mūža garumā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zinātnes ATTĪSTĪBA UN sniegums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80407" y="2615109"/>
            <a:ext cx="1542415" cy="14097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cap="all" dirty="0" err="1">
                <a:solidFill>
                  <a:srgbClr val="63A4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ZInāšanas</a:t>
            </a:r>
            <a:r>
              <a:rPr lang="lv-LV" sz="1100" cap="all" dirty="0">
                <a:solidFill>
                  <a:srgbClr val="63A4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prasmes personības un valsts izaugsmei</a:t>
            </a:r>
            <a:endParaRPr lang="lv-LV" sz="1100" dirty="0">
              <a:solidFill>
                <a:srgbClr val="63A4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atbild par radošu cilvēku izaugsmi, zināšanu un prasmju ieguvi, to pielietošanu un radīšanu …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47" y="1515609"/>
            <a:ext cx="935990" cy="9359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3872" y="4125518"/>
            <a:ext cx="6568758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MĒRĪSIM?</a:t>
            </a: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Dalība pieaugušo izglītībā pēdējās 4 nedēļās (25-74 gadi, %)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Izglītojamie</a:t>
            </a:r>
            <a:r>
              <a:rPr lang="en-GB" sz="1400" dirty="0">
                <a:latin typeface="Calibri" panose="020F0502020204030204" pitchFamily="34" charset="0"/>
              </a:rPr>
              <a:t> %, no 5-29 </a:t>
            </a:r>
            <a:r>
              <a:rPr lang="en-GB" sz="1400" dirty="0" err="1">
                <a:latin typeface="Calibri" panose="020F0502020204030204" pitchFamily="34" charset="0"/>
              </a:rPr>
              <a:t>gadu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veciem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iedzīvotājiem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Izglītības indekss (</a:t>
            </a:r>
            <a:r>
              <a:rPr lang="lv-LV" sz="1400" i="1" dirty="0" err="1">
                <a:latin typeface="Calibri" panose="020F0502020204030204" pitchFamily="34" charset="0"/>
              </a:rPr>
              <a:t>Education</a:t>
            </a:r>
            <a:r>
              <a:rPr lang="lv-LV" sz="1400" i="1" dirty="0">
                <a:latin typeface="Calibri" panose="020F050202020403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</a:rPr>
              <a:t>Index</a:t>
            </a:r>
            <a:r>
              <a:rPr lang="lv-LV" sz="1400" dirty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Pamata vai augstākās digitālās prasmes, personu % 16-74 gadi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Ieguldījumi pētniecībā un attīstībā (% no IKP)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Summārais inovācijas indekss (</a:t>
            </a:r>
            <a:r>
              <a:rPr lang="lv-LV" sz="1400" i="1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</a:t>
            </a:r>
            <a:r>
              <a:rPr lang="lv-LV" sz="1400" i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lv-LV" sz="1400" i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Innovation</a:t>
            </a:r>
            <a:r>
              <a:rPr lang="lv-LV" sz="1400" i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</a:t>
            </a:r>
            <a:r>
              <a:rPr lang="lv-LV" sz="1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Iedzīvotāju īpatsvars (25-64 gadi) ar izglītības līmeni zemāku par pamatizglītību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Jauniešu (15 gadi) lasītprasmes, matemātikas un dabaszinātņu kompetenču līmenis OECD PISA standartā - augstākie kompetenču līmeņi (5.un 6.līmenis)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lv-LV" sz="14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79626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1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0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24192</TotalTime>
  <Words>1364</Words>
  <Application>Microsoft Office PowerPoint</Application>
  <PresentationFormat>On-screen Show (4:3)</PresentationFormat>
  <Paragraphs>277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89_Prezentacija_templateLV</vt:lpstr>
      <vt:lpstr>Office Theme</vt:lpstr>
      <vt:lpstr>91_Prezentacija_templateLV</vt:lpstr>
      <vt:lpstr>90_Prezentacija_templateLV</vt:lpstr>
      <vt:lpstr>NAP2027 kodols  versija 2.0  </vt:lpstr>
      <vt:lpstr>PowerPoint Presentation</vt:lpstr>
      <vt:lpstr>NAP2020 īstenošana</vt:lpstr>
      <vt:lpstr> NAP2027 ietvars/ avots  </vt:lpstr>
      <vt:lpstr>Sabiedriskā apspriešana SECINĀJUMI</vt:lpstr>
      <vt:lpstr>Sabiedriskā apspriešana variācijas par vadmotīvu</vt:lpstr>
      <vt:lpstr>Stratēģiskie mērķi </vt:lpstr>
      <vt:lpstr>STIPRAS ĢIMENES, VESELI UN AKTĪVI CILVĒKI</vt:lpstr>
      <vt:lpstr>zināšanas un prasmes  personības un valsts izaugsmei</vt:lpstr>
      <vt:lpstr>Uzņēmumu KONKURĒTSPĒJA  un materiālā labklājība</vt:lpstr>
      <vt:lpstr>KVALITATĪVA Dzīves vide  UN teritoriju ATTĪSTĪBA</vt:lpstr>
      <vt:lpstr>KULTŪRA UN SPORTS  AKTĪVAI un pilnvērtīgai DZĪVEI</vt:lpstr>
      <vt:lpstr>Vienota, Droša un Atvērta sabiedrība </vt:lpstr>
      <vt:lpstr>Ekspertu grupas</vt:lpstr>
      <vt:lpstr>Ekspertu darba grupas </vt:lpstr>
      <vt:lpstr>Nosacījumi sagaidāmajam rezultātam</vt:lpstr>
      <vt:lpstr>Citas metodes NAP2027 izstrādē</vt:lpstr>
      <vt:lpstr>NAP2027 izstrāde  Turpmākie soļi</vt:lpstr>
      <vt:lpstr>PowerPoint Presentation</vt:lpstr>
    </vt:vector>
  </TitlesOfParts>
  <Manager>P.Vilks</Manager>
  <Company>PKC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NAP2027</dc:subject>
  <dc:creator>Peteris Vilks</dc:creator>
  <cp:lastModifiedBy>Vladislavs Vesperis</cp:lastModifiedBy>
  <cp:revision>338</cp:revision>
  <cp:lastPrinted>2019-02-28T14:31:27Z</cp:lastPrinted>
  <dcterms:created xsi:type="dcterms:W3CDTF">2014-11-20T14:46:47Z</dcterms:created>
  <dcterms:modified xsi:type="dcterms:W3CDTF">2019-04-25T10:27:13Z</dcterms:modified>
</cp:coreProperties>
</file>