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0" r:id="rId3"/>
    <p:sldId id="271" r:id="rId4"/>
    <p:sldId id="257" r:id="rId5"/>
    <p:sldId id="258" r:id="rId6"/>
    <p:sldId id="259" r:id="rId7"/>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9A899-498F-4191-8B89-DBF0F3D8BF3F}" type="datetimeFigureOut">
              <a:rPr lang="lt-LT" smtClean="0"/>
              <a:t>2018-04-24</a:t>
            </a:fld>
            <a:endParaRPr lang="lt-L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938C68-8F4C-42B0-8AA1-6FF0DEC41777}" type="slidenum">
              <a:rPr lang="lt-LT" smtClean="0"/>
              <a:t>‹#›</a:t>
            </a:fld>
            <a:endParaRPr lang="lt-LT"/>
          </a:p>
        </p:txBody>
      </p:sp>
    </p:spTree>
    <p:extLst>
      <p:ext uri="{BB962C8B-B14F-4D97-AF65-F5344CB8AC3E}">
        <p14:creationId xmlns:p14="http://schemas.microsoft.com/office/powerpoint/2010/main" val="3294671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5938C68-8F4C-42B0-8AA1-6FF0DEC41777}" type="slidenum">
              <a:rPr lang="lt-LT" smtClean="0"/>
              <a:t>1</a:t>
            </a:fld>
            <a:endParaRPr lang="lt-LT"/>
          </a:p>
        </p:txBody>
      </p:sp>
    </p:spTree>
    <p:extLst>
      <p:ext uri="{BB962C8B-B14F-4D97-AF65-F5344CB8AC3E}">
        <p14:creationId xmlns:p14="http://schemas.microsoft.com/office/powerpoint/2010/main" val="2568643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26400138-F69C-49D1-A427-999883DAD18F}" type="datetimeFigureOut">
              <a:rPr lang="lt-LT" smtClean="0"/>
              <a:t>2018-04-24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B3AEF47-3EC8-4F45-A8D8-3960FA9096C9}" type="slidenum">
              <a:rPr lang="lt-LT" smtClean="0"/>
              <a:t>‹#›</a:t>
            </a:fld>
            <a:endParaRPr lang="lt-LT"/>
          </a:p>
        </p:txBody>
      </p:sp>
    </p:spTree>
    <p:extLst>
      <p:ext uri="{BB962C8B-B14F-4D97-AF65-F5344CB8AC3E}">
        <p14:creationId xmlns:p14="http://schemas.microsoft.com/office/powerpoint/2010/main" val="364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26400138-F69C-49D1-A427-999883DAD18F}" type="datetimeFigureOut">
              <a:rPr lang="lt-LT" smtClean="0"/>
              <a:t>2018-04-24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B3AEF47-3EC8-4F45-A8D8-3960FA9096C9}" type="slidenum">
              <a:rPr lang="lt-LT" smtClean="0"/>
              <a:t>‹#›</a:t>
            </a:fld>
            <a:endParaRPr lang="lt-LT"/>
          </a:p>
        </p:txBody>
      </p:sp>
    </p:spTree>
    <p:extLst>
      <p:ext uri="{BB962C8B-B14F-4D97-AF65-F5344CB8AC3E}">
        <p14:creationId xmlns:p14="http://schemas.microsoft.com/office/powerpoint/2010/main" val="3146200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26400138-F69C-49D1-A427-999883DAD18F}" type="datetimeFigureOut">
              <a:rPr lang="lt-LT" smtClean="0"/>
              <a:t>2018-04-24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B3AEF47-3EC8-4F45-A8D8-3960FA9096C9}" type="slidenum">
              <a:rPr lang="lt-LT" smtClean="0"/>
              <a:t>‹#›</a:t>
            </a:fld>
            <a:endParaRPr lang="lt-LT"/>
          </a:p>
        </p:txBody>
      </p:sp>
    </p:spTree>
    <p:extLst>
      <p:ext uri="{BB962C8B-B14F-4D97-AF65-F5344CB8AC3E}">
        <p14:creationId xmlns:p14="http://schemas.microsoft.com/office/powerpoint/2010/main" val="32827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26400138-F69C-49D1-A427-999883DAD18F}" type="datetimeFigureOut">
              <a:rPr lang="lt-LT" smtClean="0"/>
              <a:t>2018-04-24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B3AEF47-3EC8-4F45-A8D8-3960FA9096C9}" type="slidenum">
              <a:rPr lang="lt-LT" smtClean="0"/>
              <a:t>‹#›</a:t>
            </a:fld>
            <a:endParaRPr lang="lt-LT"/>
          </a:p>
        </p:txBody>
      </p:sp>
    </p:spTree>
    <p:extLst>
      <p:ext uri="{BB962C8B-B14F-4D97-AF65-F5344CB8AC3E}">
        <p14:creationId xmlns:p14="http://schemas.microsoft.com/office/powerpoint/2010/main" val="1323208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400138-F69C-49D1-A427-999883DAD18F}" type="datetimeFigureOut">
              <a:rPr lang="lt-LT" smtClean="0"/>
              <a:t>2018-04-24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B3AEF47-3EC8-4F45-A8D8-3960FA9096C9}" type="slidenum">
              <a:rPr lang="lt-LT" smtClean="0"/>
              <a:t>‹#›</a:t>
            </a:fld>
            <a:endParaRPr lang="lt-LT"/>
          </a:p>
        </p:txBody>
      </p:sp>
    </p:spTree>
    <p:extLst>
      <p:ext uri="{BB962C8B-B14F-4D97-AF65-F5344CB8AC3E}">
        <p14:creationId xmlns:p14="http://schemas.microsoft.com/office/powerpoint/2010/main" val="868788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26400138-F69C-49D1-A427-999883DAD18F}" type="datetimeFigureOut">
              <a:rPr lang="lt-LT" smtClean="0"/>
              <a:t>2018-04-24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1B3AEF47-3EC8-4F45-A8D8-3960FA9096C9}" type="slidenum">
              <a:rPr lang="lt-LT" smtClean="0"/>
              <a:t>‹#›</a:t>
            </a:fld>
            <a:endParaRPr lang="lt-LT"/>
          </a:p>
        </p:txBody>
      </p:sp>
    </p:spTree>
    <p:extLst>
      <p:ext uri="{BB962C8B-B14F-4D97-AF65-F5344CB8AC3E}">
        <p14:creationId xmlns:p14="http://schemas.microsoft.com/office/powerpoint/2010/main" val="22158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26400138-F69C-49D1-A427-999883DAD18F}" type="datetimeFigureOut">
              <a:rPr lang="lt-LT" smtClean="0"/>
              <a:t>2018-04-24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1B3AEF47-3EC8-4F45-A8D8-3960FA9096C9}" type="slidenum">
              <a:rPr lang="lt-LT" smtClean="0"/>
              <a:t>‹#›</a:t>
            </a:fld>
            <a:endParaRPr lang="lt-LT"/>
          </a:p>
        </p:txBody>
      </p:sp>
    </p:spTree>
    <p:extLst>
      <p:ext uri="{BB962C8B-B14F-4D97-AF65-F5344CB8AC3E}">
        <p14:creationId xmlns:p14="http://schemas.microsoft.com/office/powerpoint/2010/main" val="69061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26400138-F69C-49D1-A427-999883DAD18F}" type="datetimeFigureOut">
              <a:rPr lang="lt-LT" smtClean="0"/>
              <a:t>2018-04-24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1B3AEF47-3EC8-4F45-A8D8-3960FA9096C9}" type="slidenum">
              <a:rPr lang="lt-LT" smtClean="0"/>
              <a:t>‹#›</a:t>
            </a:fld>
            <a:endParaRPr lang="lt-LT"/>
          </a:p>
        </p:txBody>
      </p:sp>
    </p:spTree>
    <p:extLst>
      <p:ext uri="{BB962C8B-B14F-4D97-AF65-F5344CB8AC3E}">
        <p14:creationId xmlns:p14="http://schemas.microsoft.com/office/powerpoint/2010/main" val="161904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00138-F69C-49D1-A427-999883DAD18F}" type="datetimeFigureOut">
              <a:rPr lang="lt-LT" smtClean="0"/>
              <a:t>2018-04-24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1B3AEF47-3EC8-4F45-A8D8-3960FA9096C9}" type="slidenum">
              <a:rPr lang="lt-LT" smtClean="0"/>
              <a:t>‹#›</a:t>
            </a:fld>
            <a:endParaRPr lang="lt-LT"/>
          </a:p>
        </p:txBody>
      </p:sp>
    </p:spTree>
    <p:extLst>
      <p:ext uri="{BB962C8B-B14F-4D97-AF65-F5344CB8AC3E}">
        <p14:creationId xmlns:p14="http://schemas.microsoft.com/office/powerpoint/2010/main" val="2985550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00138-F69C-49D1-A427-999883DAD18F}" type="datetimeFigureOut">
              <a:rPr lang="lt-LT" smtClean="0"/>
              <a:t>2018-04-24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1B3AEF47-3EC8-4F45-A8D8-3960FA9096C9}" type="slidenum">
              <a:rPr lang="lt-LT" smtClean="0"/>
              <a:t>‹#›</a:t>
            </a:fld>
            <a:endParaRPr lang="lt-LT"/>
          </a:p>
        </p:txBody>
      </p:sp>
    </p:spTree>
    <p:extLst>
      <p:ext uri="{BB962C8B-B14F-4D97-AF65-F5344CB8AC3E}">
        <p14:creationId xmlns:p14="http://schemas.microsoft.com/office/powerpoint/2010/main" val="201409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00138-F69C-49D1-A427-999883DAD18F}" type="datetimeFigureOut">
              <a:rPr lang="lt-LT" smtClean="0"/>
              <a:t>2018-04-24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1B3AEF47-3EC8-4F45-A8D8-3960FA9096C9}" type="slidenum">
              <a:rPr lang="lt-LT" smtClean="0"/>
              <a:t>‹#›</a:t>
            </a:fld>
            <a:endParaRPr lang="lt-LT"/>
          </a:p>
        </p:txBody>
      </p:sp>
    </p:spTree>
    <p:extLst>
      <p:ext uri="{BB962C8B-B14F-4D97-AF65-F5344CB8AC3E}">
        <p14:creationId xmlns:p14="http://schemas.microsoft.com/office/powerpoint/2010/main" val="495669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00138-F69C-49D1-A427-999883DAD18F}" type="datetimeFigureOut">
              <a:rPr lang="lt-LT" smtClean="0"/>
              <a:t>2018-04-24</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AEF47-3EC8-4F45-A8D8-3960FA9096C9}" type="slidenum">
              <a:rPr lang="lt-LT" smtClean="0"/>
              <a:t>‹#›</a:t>
            </a:fld>
            <a:endParaRPr lang="lt-LT"/>
          </a:p>
        </p:txBody>
      </p:sp>
    </p:spTree>
    <p:extLst>
      <p:ext uri="{BB962C8B-B14F-4D97-AF65-F5344CB8AC3E}">
        <p14:creationId xmlns:p14="http://schemas.microsoft.com/office/powerpoint/2010/main" val="1281942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lmka.lt/nariai/lietuvos-muziku-sajunga/?lang=en" TargetMode="External"/><Relationship Id="rId13" Type="http://schemas.openxmlformats.org/officeDocument/2006/relationships/hyperlink" Target="http://www.lmka.lt/nariai/lietuvos-fotomenininku-sajunga/?lang=en" TargetMode="External"/><Relationship Id="rId3" Type="http://schemas.openxmlformats.org/officeDocument/2006/relationships/hyperlink" Target="http://www.lmka.lt/nariai/lietuvos-dailininku-sajunga/?lang=en" TargetMode="External"/><Relationship Id="rId7" Type="http://schemas.openxmlformats.org/officeDocument/2006/relationships/hyperlink" Target="http://www.lmka.lt/nariai/lietuvos-kinematografininku-sajunga/?lang=en" TargetMode="External"/><Relationship Id="rId12" Type="http://schemas.openxmlformats.org/officeDocument/2006/relationships/hyperlink" Target="http://www.lmka.lt/nariai/nacionaline-zurnalistu-kureju-asociacija/?lang=en" TargetMode="External"/><Relationship Id="rId2" Type="http://schemas.openxmlformats.org/officeDocument/2006/relationships/hyperlink" Target="http://www.lmka.lt/nariai/lietuvos-architektu-sajunga/?lang=en" TargetMode="External"/><Relationship Id="rId1" Type="http://schemas.openxmlformats.org/officeDocument/2006/relationships/slideLayout" Target="../slideLayouts/slideLayout2.xml"/><Relationship Id="rId6" Type="http://schemas.openxmlformats.org/officeDocument/2006/relationships/hyperlink" Target="http://www.lmka.lt/nariai/lietuvos-dizaineriu-sajunga/?lang=en" TargetMode="External"/><Relationship Id="rId11" Type="http://schemas.openxmlformats.org/officeDocument/2006/relationships/hyperlink" Target="http://www.lmka.lt/nariai/lietuvos-tautodailininku-sajunga/?lang=en" TargetMode="External"/><Relationship Id="rId5" Type="http://schemas.openxmlformats.org/officeDocument/2006/relationships/hyperlink" Target="http://www.lmka.lt/nariai/lietuvos-kompozitoriu-sajunga/?lang=en" TargetMode="External"/><Relationship Id="rId10" Type="http://schemas.openxmlformats.org/officeDocument/2006/relationships/hyperlink" Target="http://www.lmka.lt/nariai/lietuvos-rasytoju-sajunga/?lang=en" TargetMode="External"/><Relationship Id="rId4" Type="http://schemas.openxmlformats.org/officeDocument/2006/relationships/hyperlink" Target="http://www.lmka.lt/nariai/lietuvos-literaturos-verteju-sajunga/?lang=en" TargetMode="External"/><Relationship Id="rId9" Type="http://schemas.openxmlformats.org/officeDocument/2006/relationships/hyperlink" Target="http://www.lmka.lt/nariai/lietuvos-teatro-sajunga/?lang=e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82857"/>
            <a:ext cx="7918648" cy="5066423"/>
          </a:xfrm>
        </p:spPr>
        <p:txBody>
          <a:bodyPr/>
          <a:lstStyle/>
          <a:p>
            <a:r>
              <a:rPr lang="lt-LT" dirty="0" smtClean="0"/>
              <a:t>Lithuanian </a:t>
            </a:r>
            <a:r>
              <a:rPr lang="en-US" dirty="0" smtClean="0"/>
              <a:t>Association</a:t>
            </a:r>
            <a:r>
              <a:rPr lang="lt-LT" dirty="0" smtClean="0"/>
              <a:t> of </a:t>
            </a:r>
            <a:r>
              <a:rPr lang="en-US" dirty="0" smtClean="0"/>
              <a:t>Artists</a:t>
            </a:r>
            <a:endParaRPr lang="en-US" dirty="0"/>
          </a:p>
        </p:txBody>
      </p:sp>
      <p:sp>
        <p:nvSpPr>
          <p:cNvPr id="3" name="Subtitle 2"/>
          <p:cNvSpPr>
            <a:spLocks noGrp="1"/>
          </p:cNvSpPr>
          <p:nvPr>
            <p:ph type="subTitle" idx="1"/>
          </p:nvPr>
        </p:nvSpPr>
        <p:spPr>
          <a:xfrm>
            <a:off x="1371600" y="4293096"/>
            <a:ext cx="6400800" cy="1345704"/>
          </a:xfrm>
        </p:spPr>
        <p:txBody>
          <a:bodyPr>
            <a:normAutofit fontScale="92500" lnSpcReduction="10000"/>
          </a:bodyPr>
          <a:lstStyle/>
          <a:p>
            <a:r>
              <a:rPr lang="en-US" dirty="0" smtClean="0"/>
              <a:t>Kornelijus Platelis</a:t>
            </a:r>
          </a:p>
          <a:p>
            <a:r>
              <a:rPr lang="en-US" sz="2200" dirty="0" smtClean="0"/>
              <a:t>President</a:t>
            </a:r>
          </a:p>
          <a:p>
            <a:r>
              <a:rPr lang="en-US" dirty="0" smtClean="0"/>
              <a:t>2018</a:t>
            </a:r>
            <a:endParaRPr lang="en-US" dirty="0"/>
          </a:p>
        </p:txBody>
      </p:sp>
    </p:spTree>
    <p:extLst>
      <p:ext uri="{BB962C8B-B14F-4D97-AF65-F5344CB8AC3E}">
        <p14:creationId xmlns:p14="http://schemas.microsoft.com/office/powerpoint/2010/main" val="254844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The Beginning</a:t>
            </a:r>
            <a:endParaRPr lang="lt-LT" sz="2800" b="1" dirty="0"/>
          </a:p>
        </p:txBody>
      </p:sp>
      <p:sp>
        <p:nvSpPr>
          <p:cNvPr id="3" name="Content Placeholder 2"/>
          <p:cNvSpPr>
            <a:spLocks noGrp="1"/>
          </p:cNvSpPr>
          <p:nvPr>
            <p:ph idx="1"/>
          </p:nvPr>
        </p:nvSpPr>
        <p:spPr>
          <a:xfrm>
            <a:off x="457200" y="1600200"/>
            <a:ext cx="8229600" cy="4925144"/>
          </a:xfrm>
        </p:spPr>
        <p:txBody>
          <a:bodyPr>
            <a:normAutofit lnSpcReduction="10000"/>
          </a:bodyPr>
          <a:lstStyle/>
          <a:p>
            <a:r>
              <a:rPr lang="en-US" sz="2400" dirty="0" smtClean="0"/>
              <a:t>The </a:t>
            </a:r>
            <a:r>
              <a:rPr lang="lt-LT" sz="2400" dirty="0" smtClean="0"/>
              <a:t>Lithuanian </a:t>
            </a:r>
            <a:r>
              <a:rPr lang="en-US" sz="2400" dirty="0" smtClean="0"/>
              <a:t>Association</a:t>
            </a:r>
            <a:r>
              <a:rPr lang="lt-LT" sz="2400" dirty="0" smtClean="0"/>
              <a:t> of </a:t>
            </a:r>
            <a:r>
              <a:rPr lang="en-US" sz="2400" dirty="0" smtClean="0"/>
              <a:t>Artists was established on 22</a:t>
            </a:r>
            <a:r>
              <a:rPr lang="en-US" sz="2400" baseline="30000" dirty="0" smtClean="0"/>
              <a:t>nd</a:t>
            </a:r>
            <a:r>
              <a:rPr lang="en-US" sz="2400" dirty="0" smtClean="0"/>
              <a:t> February 1995 by 8 creative unions:</a:t>
            </a:r>
          </a:p>
          <a:p>
            <a:pPr marL="0" indent="0">
              <a:buNone/>
            </a:pPr>
            <a:r>
              <a:rPr lang="en-US" sz="2400" dirty="0"/>
              <a:t>	</a:t>
            </a:r>
            <a:r>
              <a:rPr lang="en-US" sz="2400" dirty="0" smtClean="0"/>
              <a:t>Lithuanian Artists Union</a:t>
            </a:r>
          </a:p>
          <a:p>
            <a:pPr marL="0" indent="0">
              <a:buNone/>
            </a:pPr>
            <a:r>
              <a:rPr lang="en-US" sz="2400" dirty="0"/>
              <a:t>	</a:t>
            </a:r>
            <a:r>
              <a:rPr lang="en-US" sz="2400" dirty="0" smtClean="0"/>
              <a:t>Lithuanian Art Photographers Union</a:t>
            </a:r>
          </a:p>
          <a:p>
            <a:pPr marL="0" indent="0">
              <a:buNone/>
            </a:pPr>
            <a:r>
              <a:rPr lang="en-US" sz="2400" dirty="0"/>
              <a:t>	</a:t>
            </a:r>
            <a:r>
              <a:rPr lang="en-US" sz="2400" dirty="0" smtClean="0"/>
              <a:t>Lithuanian Cinematographers Union</a:t>
            </a:r>
          </a:p>
          <a:p>
            <a:pPr marL="0" indent="0">
              <a:buNone/>
            </a:pPr>
            <a:r>
              <a:rPr lang="en-US" sz="2400" dirty="0" smtClean="0"/>
              <a:t>	Lithuanian Composers Union</a:t>
            </a:r>
          </a:p>
          <a:p>
            <a:pPr marL="0" indent="0">
              <a:buNone/>
            </a:pPr>
            <a:r>
              <a:rPr lang="en-US" sz="2400" dirty="0"/>
              <a:t>	</a:t>
            </a:r>
            <a:r>
              <a:rPr lang="en-US" sz="2400" dirty="0" smtClean="0"/>
              <a:t>Lithuanian Folk Artists Union</a:t>
            </a:r>
          </a:p>
          <a:p>
            <a:pPr marL="0" indent="0">
              <a:buNone/>
            </a:pPr>
            <a:r>
              <a:rPr lang="en-US" sz="2400" dirty="0"/>
              <a:t>	</a:t>
            </a:r>
            <a:r>
              <a:rPr lang="en-US" sz="2400" dirty="0" smtClean="0"/>
              <a:t>Lithuanian Journalists Union</a:t>
            </a:r>
          </a:p>
          <a:p>
            <a:pPr marL="0" indent="0">
              <a:buNone/>
            </a:pPr>
            <a:r>
              <a:rPr lang="en-US" sz="2400" dirty="0"/>
              <a:t>	</a:t>
            </a:r>
            <a:r>
              <a:rPr lang="en-US" sz="2400" dirty="0" smtClean="0"/>
              <a:t>Lithuanian Theatre Union</a:t>
            </a:r>
          </a:p>
          <a:p>
            <a:pPr marL="0" indent="0">
              <a:buNone/>
            </a:pPr>
            <a:r>
              <a:rPr lang="en-US" sz="2400" dirty="0"/>
              <a:t>	</a:t>
            </a:r>
            <a:r>
              <a:rPr lang="en-US" sz="2400" dirty="0" smtClean="0"/>
              <a:t>Lithuanian Writers Union</a:t>
            </a:r>
          </a:p>
          <a:p>
            <a:pPr marL="0" indent="0">
              <a:buNone/>
            </a:pPr>
            <a:r>
              <a:rPr lang="en-US" sz="2400" dirty="0" smtClean="0"/>
              <a:t>Novelist Vytautas Martinkus has been elected as President of the association.</a:t>
            </a:r>
            <a:endParaRPr lang="lt-LT" sz="2400" dirty="0"/>
          </a:p>
        </p:txBody>
      </p:sp>
    </p:spTree>
    <p:extLst>
      <p:ext uri="{BB962C8B-B14F-4D97-AF65-F5344CB8AC3E}">
        <p14:creationId xmlns:p14="http://schemas.microsoft.com/office/powerpoint/2010/main" val="654753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Activities</a:t>
            </a:r>
            <a:endParaRPr lang="en-US" sz="3200" b="1" dirty="0"/>
          </a:p>
        </p:txBody>
      </p:sp>
      <p:sp>
        <p:nvSpPr>
          <p:cNvPr id="3" name="Content Placeholder 2"/>
          <p:cNvSpPr>
            <a:spLocks noGrp="1"/>
          </p:cNvSpPr>
          <p:nvPr>
            <p:ph idx="1"/>
          </p:nvPr>
        </p:nvSpPr>
        <p:spPr/>
        <p:txBody>
          <a:bodyPr>
            <a:normAutofit fontScale="92500"/>
          </a:bodyPr>
          <a:lstStyle/>
          <a:p>
            <a:r>
              <a:rPr lang="en-US" sz="2400" dirty="0"/>
              <a:t>The Lithuanian Association of </a:t>
            </a:r>
            <a:r>
              <a:rPr lang="en-US" sz="2400" dirty="0" smtClean="0"/>
              <a:t>Art</a:t>
            </a:r>
            <a:r>
              <a:rPr lang="lt-LT" sz="2400" dirty="0" smtClean="0"/>
              <a:t>i</a:t>
            </a:r>
            <a:r>
              <a:rPr lang="en-US" sz="2400" dirty="0" smtClean="0"/>
              <a:t>s</a:t>
            </a:r>
            <a:r>
              <a:rPr lang="lt-LT" sz="2400" dirty="0" smtClean="0"/>
              <a:t>ts</a:t>
            </a:r>
            <a:r>
              <a:rPr lang="en-US" sz="2400" dirty="0" smtClean="0"/>
              <a:t> is a</a:t>
            </a:r>
            <a:r>
              <a:rPr lang="lt-LT" sz="2400" dirty="0" smtClean="0"/>
              <a:t>n </a:t>
            </a:r>
            <a:r>
              <a:rPr lang="en-US" sz="2400" dirty="0" smtClean="0"/>
              <a:t>umbrella </a:t>
            </a:r>
            <a:r>
              <a:rPr lang="en-US" sz="2400" dirty="0" smtClean="0"/>
              <a:t>association </a:t>
            </a:r>
            <a:r>
              <a:rPr lang="en-US" sz="2400" dirty="0"/>
              <a:t>of Lithuanian independent creative </a:t>
            </a:r>
            <a:r>
              <a:rPr lang="en-US" sz="2400" dirty="0" smtClean="0"/>
              <a:t>organizations</a:t>
            </a:r>
            <a:r>
              <a:rPr lang="en-US" sz="2400" dirty="0"/>
              <a:t>. Its aim is to coordinate cooperation between artists and artists’ </a:t>
            </a:r>
            <a:r>
              <a:rPr lang="en-US" sz="2400" dirty="0" smtClean="0"/>
              <a:t>organizations </a:t>
            </a:r>
            <a:r>
              <a:rPr lang="en-US" sz="2400" dirty="0"/>
              <a:t>in Lithuania, represent interests of Lithuanian professional artists and writers abroad and </a:t>
            </a:r>
            <a:r>
              <a:rPr lang="en-US" sz="2400" dirty="0" smtClean="0"/>
              <a:t>organize </a:t>
            </a:r>
            <a:r>
              <a:rPr lang="en-US" sz="2400" dirty="0"/>
              <a:t>public debates between artists and politicians on the development of culture and </a:t>
            </a:r>
            <a:r>
              <a:rPr lang="en-US" sz="2400" dirty="0" smtClean="0"/>
              <a:t>arts. </a:t>
            </a:r>
            <a:r>
              <a:rPr lang="en-US" sz="2400" dirty="0"/>
              <a:t>Its members are Lithuanian </a:t>
            </a:r>
            <a:r>
              <a:rPr lang="en-US" sz="2400" dirty="0" smtClean="0"/>
              <a:t>organizations </a:t>
            </a:r>
            <a:r>
              <a:rPr lang="en-US" sz="2400" dirty="0"/>
              <a:t>of artists and writers, representing professional art, registered and operating under the Law of the Republic of Lithuania on Lithuanian Artists and their </a:t>
            </a:r>
            <a:r>
              <a:rPr lang="en-US" sz="2400" dirty="0" smtClean="0"/>
              <a:t>Organizations</a:t>
            </a:r>
            <a:r>
              <a:rPr lang="en-US" sz="2400" dirty="0"/>
              <a:t>. The association </a:t>
            </a:r>
            <a:r>
              <a:rPr lang="en-US" sz="2400" dirty="0" smtClean="0"/>
              <a:t>organizes </a:t>
            </a:r>
            <a:r>
              <a:rPr lang="en-US" sz="2400" dirty="0"/>
              <a:t>conferences on culture and art, submits proposals on draft laws and regulations, participates in </a:t>
            </a:r>
            <a:r>
              <a:rPr lang="en-US" sz="2400" dirty="0" smtClean="0"/>
              <a:t>programs </a:t>
            </a:r>
            <a:r>
              <a:rPr lang="en-US" sz="2400" dirty="0"/>
              <a:t>for artists, reviews professional art </a:t>
            </a:r>
            <a:r>
              <a:rPr lang="en-US" sz="2400" dirty="0" smtClean="0"/>
              <a:t>programs</a:t>
            </a:r>
            <a:r>
              <a:rPr lang="en-US" sz="2400" dirty="0"/>
              <a:t>, defends copyright.</a:t>
            </a:r>
            <a:endParaRPr lang="lt-LT" sz="2400" dirty="0" smtClean="0"/>
          </a:p>
        </p:txBody>
      </p:sp>
    </p:spTree>
    <p:extLst>
      <p:ext uri="{BB962C8B-B14F-4D97-AF65-F5344CB8AC3E}">
        <p14:creationId xmlns:p14="http://schemas.microsoft.com/office/powerpoint/2010/main" val="1661566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77888" y="188640"/>
            <a:ext cx="8363272" cy="360040"/>
          </a:xfrm>
        </p:spPr>
        <p:txBody>
          <a:bodyPr>
            <a:noAutofit/>
          </a:bodyPr>
          <a:lstStyle/>
          <a:p>
            <a:r>
              <a:rPr lang="en-US" sz="3200" b="1" dirty="0" smtClean="0"/>
              <a:t>The history</a:t>
            </a:r>
            <a:endParaRPr lang="en-US" sz="3200" b="1" dirty="0"/>
          </a:p>
        </p:txBody>
      </p:sp>
      <p:sp>
        <p:nvSpPr>
          <p:cNvPr id="3" name="Content Placeholder 2"/>
          <p:cNvSpPr>
            <a:spLocks noGrp="1"/>
          </p:cNvSpPr>
          <p:nvPr>
            <p:ph idx="1"/>
          </p:nvPr>
        </p:nvSpPr>
        <p:spPr>
          <a:xfrm>
            <a:off x="611560" y="1196752"/>
            <a:ext cx="8229600" cy="5073427"/>
          </a:xfrm>
        </p:spPr>
        <p:txBody>
          <a:bodyPr>
            <a:normAutofit/>
          </a:bodyPr>
          <a:lstStyle/>
          <a:p>
            <a:r>
              <a:rPr lang="en-US" sz="2400" dirty="0" smtClean="0"/>
              <a:t>The first version of the Law of the Republic of Lithuania on the Status of Lithuanian Artists and their Organizations was adopted on 15/08/1996.</a:t>
            </a:r>
            <a:endParaRPr lang="lt-LT" sz="2400" dirty="0" smtClean="0"/>
          </a:p>
          <a:p>
            <a:r>
              <a:rPr lang="en-US" sz="2400" dirty="0" smtClean="0"/>
              <a:t>The Law stated that an organization can a</a:t>
            </a:r>
            <a:r>
              <a:rPr lang="lt-LT" sz="2400" dirty="0" smtClean="0"/>
              <a:t>c</a:t>
            </a:r>
            <a:r>
              <a:rPr lang="en-US" sz="2400" dirty="0" smtClean="0"/>
              <a:t>quire the art creators status only if its all members </a:t>
            </a:r>
            <a:r>
              <a:rPr lang="en-US" sz="2400" dirty="0" smtClean="0"/>
              <a:t>have the </a:t>
            </a:r>
            <a:r>
              <a:rPr lang="en-US" sz="2400" dirty="0" smtClean="0"/>
              <a:t>status as individuals. Therefore some former establishers of the LAA had to reorganize themselves establishing new organizations of art creators and some new organizations joined the LAA.</a:t>
            </a:r>
            <a:endParaRPr lang="lt-LT" sz="2400" dirty="0" smtClean="0"/>
          </a:p>
          <a:p>
            <a:r>
              <a:rPr lang="en-US" sz="2400" dirty="0" smtClean="0"/>
              <a:t>The status of art creators‘ organization is provided by the Minister of Culture after recommendations of the Council of Art Creators Status by the Ministry of Culture. Therefore there are some other organizations with the art creators status who are not our members but </a:t>
            </a:r>
            <a:r>
              <a:rPr lang="en-US" sz="2400" dirty="0" smtClean="0"/>
              <a:t>use </a:t>
            </a:r>
            <a:r>
              <a:rPr lang="en-US" sz="2400" dirty="0" smtClean="0"/>
              <a:t>our achievements.</a:t>
            </a:r>
            <a:endParaRPr lang="en-US" sz="2400" dirty="0"/>
          </a:p>
        </p:txBody>
      </p:sp>
    </p:spTree>
    <p:extLst>
      <p:ext uri="{BB962C8B-B14F-4D97-AF65-F5344CB8AC3E}">
        <p14:creationId xmlns:p14="http://schemas.microsoft.com/office/powerpoint/2010/main" val="3155466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3921"/>
            <a:ext cx="8229600" cy="346050"/>
          </a:xfrm>
        </p:spPr>
        <p:txBody>
          <a:bodyPr>
            <a:noAutofit/>
          </a:bodyPr>
          <a:lstStyle/>
          <a:p>
            <a:r>
              <a:rPr lang="en-US" sz="3200" b="1" dirty="0" smtClean="0"/>
              <a:t>Present members of the LAA</a:t>
            </a:r>
            <a:endParaRPr lang="en-US" sz="3200" dirty="0"/>
          </a:p>
        </p:txBody>
      </p:sp>
      <p:sp>
        <p:nvSpPr>
          <p:cNvPr id="3" name="Content Placeholder 2"/>
          <p:cNvSpPr>
            <a:spLocks noGrp="1"/>
          </p:cNvSpPr>
          <p:nvPr>
            <p:ph idx="1"/>
          </p:nvPr>
        </p:nvSpPr>
        <p:spPr>
          <a:xfrm>
            <a:off x="457200" y="692696"/>
            <a:ext cx="8229600" cy="5832648"/>
          </a:xfrm>
        </p:spPr>
        <p:txBody>
          <a:bodyPr>
            <a:normAutofit fontScale="85000" lnSpcReduction="20000"/>
          </a:bodyPr>
          <a:lstStyle/>
          <a:p>
            <a:r>
              <a:rPr lang="en-US" sz="2800" dirty="0"/>
              <a:t>The </a:t>
            </a:r>
            <a:r>
              <a:rPr lang="en-US" sz="2800" dirty="0" smtClean="0"/>
              <a:t>last version </a:t>
            </a:r>
            <a:r>
              <a:rPr lang="en-US" sz="2800" dirty="0"/>
              <a:t>of the Law of the Republic of Lithuania on the Status of Lithuanian Artists and their Organizations was adopted on </a:t>
            </a:r>
            <a:r>
              <a:rPr lang="en-US" sz="2800" dirty="0" smtClean="0"/>
              <a:t>08/</a:t>
            </a:r>
            <a:r>
              <a:rPr lang="lt-LT" sz="2800" dirty="0" smtClean="0"/>
              <a:t>11/201</a:t>
            </a:r>
            <a:r>
              <a:rPr lang="en-US" sz="2800" dirty="0" smtClean="0"/>
              <a:t>6.</a:t>
            </a:r>
            <a:endParaRPr lang="lt-LT" sz="2800" dirty="0" smtClean="0"/>
          </a:p>
          <a:p>
            <a:r>
              <a:rPr lang="en-US" sz="2800" dirty="0" smtClean="0">
                <a:solidFill>
                  <a:srgbClr val="002060"/>
                </a:solidFill>
                <a:hlinkClick r:id="rId2"/>
              </a:rPr>
              <a:t>Architects’ Association of Lithuania</a:t>
            </a:r>
            <a:r>
              <a:rPr lang="en-US" sz="2800" dirty="0" smtClean="0">
                <a:solidFill>
                  <a:srgbClr val="002060"/>
                </a:solidFill>
              </a:rPr>
              <a:t> </a:t>
            </a:r>
          </a:p>
          <a:p>
            <a:r>
              <a:rPr lang="en-US" sz="2800" dirty="0" smtClean="0">
                <a:solidFill>
                  <a:srgbClr val="002060"/>
                </a:solidFill>
                <a:hlinkClick r:id="rId3"/>
              </a:rPr>
              <a:t>Lithuanian Artists’ Association</a:t>
            </a:r>
            <a:r>
              <a:rPr lang="en-US" sz="2800" dirty="0" smtClean="0">
                <a:solidFill>
                  <a:srgbClr val="002060"/>
                </a:solidFill>
              </a:rPr>
              <a:t> </a:t>
            </a:r>
          </a:p>
          <a:p>
            <a:r>
              <a:rPr lang="en-US" sz="2800" dirty="0" smtClean="0">
                <a:solidFill>
                  <a:srgbClr val="002060"/>
                </a:solidFill>
                <a:hlinkClick r:id="rId4"/>
              </a:rPr>
              <a:t>Lithuanian Association of Literary Translators</a:t>
            </a:r>
            <a:r>
              <a:rPr lang="en-US" sz="2800" dirty="0" smtClean="0">
                <a:solidFill>
                  <a:srgbClr val="002060"/>
                </a:solidFill>
              </a:rPr>
              <a:t> </a:t>
            </a:r>
          </a:p>
          <a:p>
            <a:r>
              <a:rPr lang="en-US" sz="2800" dirty="0" smtClean="0">
                <a:solidFill>
                  <a:srgbClr val="002060"/>
                </a:solidFill>
                <a:hlinkClick r:id="rId5"/>
              </a:rPr>
              <a:t>Lithuanian Composers’ Union</a:t>
            </a:r>
            <a:r>
              <a:rPr lang="en-US" sz="2800" dirty="0" smtClean="0">
                <a:solidFill>
                  <a:srgbClr val="002060"/>
                </a:solidFill>
              </a:rPr>
              <a:t> </a:t>
            </a:r>
            <a:endParaRPr lang="lt-LT" sz="2800" dirty="0" smtClean="0">
              <a:solidFill>
                <a:srgbClr val="002060"/>
              </a:solidFill>
            </a:endParaRPr>
          </a:p>
          <a:p>
            <a:r>
              <a:rPr lang="en-US" sz="2800" dirty="0">
                <a:solidFill>
                  <a:srgbClr val="002060"/>
                </a:solidFill>
                <a:hlinkClick r:id="rId6"/>
              </a:rPr>
              <a:t>Lithuanian Designers’ Society</a:t>
            </a:r>
            <a:r>
              <a:rPr lang="en-US" sz="2800" dirty="0">
                <a:solidFill>
                  <a:srgbClr val="002060"/>
                </a:solidFill>
              </a:rPr>
              <a:t> </a:t>
            </a:r>
            <a:endParaRPr lang="en-US" sz="2800" dirty="0" smtClean="0">
              <a:solidFill>
                <a:srgbClr val="002060"/>
              </a:solidFill>
            </a:endParaRPr>
          </a:p>
          <a:p>
            <a:r>
              <a:rPr lang="en-US" sz="2800" dirty="0" smtClean="0">
                <a:solidFill>
                  <a:srgbClr val="002060"/>
                </a:solidFill>
                <a:hlinkClick r:id="rId7"/>
              </a:rPr>
              <a:t>Lithuanian Filmmakers’ Union</a:t>
            </a:r>
            <a:r>
              <a:rPr lang="en-US" sz="2800" dirty="0" smtClean="0">
                <a:solidFill>
                  <a:srgbClr val="002060"/>
                </a:solidFill>
              </a:rPr>
              <a:t> </a:t>
            </a:r>
          </a:p>
          <a:p>
            <a:r>
              <a:rPr lang="en-US" sz="2800" dirty="0" smtClean="0">
                <a:solidFill>
                  <a:srgbClr val="002060"/>
                </a:solidFill>
                <a:hlinkClick r:id="rId8"/>
              </a:rPr>
              <a:t>Lithuanian Musicians’ Union</a:t>
            </a:r>
            <a:r>
              <a:rPr lang="en-US" sz="2800" dirty="0" smtClean="0">
                <a:solidFill>
                  <a:srgbClr val="002060"/>
                </a:solidFill>
              </a:rPr>
              <a:t> </a:t>
            </a:r>
          </a:p>
          <a:p>
            <a:r>
              <a:rPr lang="en-US" sz="2800" dirty="0" smtClean="0">
                <a:solidFill>
                  <a:srgbClr val="002060"/>
                </a:solidFill>
                <a:hlinkClick r:id="rId9"/>
              </a:rPr>
              <a:t>Lithuanian Theatre Union</a:t>
            </a:r>
            <a:r>
              <a:rPr lang="en-US" sz="2800" dirty="0" smtClean="0">
                <a:solidFill>
                  <a:srgbClr val="002060"/>
                </a:solidFill>
              </a:rPr>
              <a:t> </a:t>
            </a:r>
          </a:p>
          <a:p>
            <a:r>
              <a:rPr lang="en-US" sz="2800" dirty="0" smtClean="0">
                <a:solidFill>
                  <a:srgbClr val="002060"/>
                </a:solidFill>
                <a:hlinkClick r:id="rId10"/>
              </a:rPr>
              <a:t>Lithuanian Writers’ Union</a:t>
            </a:r>
            <a:r>
              <a:rPr lang="en-US" sz="2800" dirty="0" smtClean="0">
                <a:solidFill>
                  <a:srgbClr val="002060"/>
                </a:solidFill>
              </a:rPr>
              <a:t> </a:t>
            </a:r>
          </a:p>
          <a:p>
            <a:r>
              <a:rPr lang="en-US" sz="2800" dirty="0" smtClean="0">
                <a:solidFill>
                  <a:srgbClr val="002060"/>
                </a:solidFill>
                <a:hlinkClick r:id="rId11"/>
              </a:rPr>
              <a:t>Professional Folk Artists’ Association</a:t>
            </a:r>
            <a:r>
              <a:rPr lang="en-US" sz="2800" dirty="0" smtClean="0">
                <a:solidFill>
                  <a:srgbClr val="002060"/>
                </a:solidFill>
              </a:rPr>
              <a:t> </a:t>
            </a:r>
          </a:p>
          <a:p>
            <a:r>
              <a:rPr lang="en-US" sz="2800" dirty="0" smtClean="0">
                <a:solidFill>
                  <a:srgbClr val="002060"/>
                </a:solidFill>
                <a:hlinkClick r:id="rId12"/>
              </a:rPr>
              <a:t>National Association of Creative Journalists</a:t>
            </a:r>
            <a:r>
              <a:rPr lang="en-US" sz="2800" dirty="0" smtClean="0">
                <a:solidFill>
                  <a:srgbClr val="002060"/>
                </a:solidFill>
              </a:rPr>
              <a:t> </a:t>
            </a:r>
          </a:p>
          <a:p>
            <a:r>
              <a:rPr lang="en-US" sz="2800" dirty="0" smtClean="0">
                <a:solidFill>
                  <a:srgbClr val="002060"/>
                </a:solidFill>
                <a:hlinkClick r:id="rId13"/>
              </a:rPr>
              <a:t>Union of Lithuanian Art Photographers</a:t>
            </a:r>
            <a:r>
              <a:rPr lang="en-US" sz="2800" dirty="0" smtClean="0">
                <a:solidFill>
                  <a:srgbClr val="002060"/>
                </a:solidFill>
              </a:rPr>
              <a:t> </a:t>
            </a:r>
          </a:p>
          <a:p>
            <a:r>
              <a:rPr lang="en-US" sz="2800" dirty="0" smtClean="0"/>
              <a:t>President Kornelijus Platelis was elected </a:t>
            </a:r>
            <a:r>
              <a:rPr lang="lt-LT" sz="2800" dirty="0" smtClean="0"/>
              <a:t>i</a:t>
            </a:r>
            <a:r>
              <a:rPr lang="en-US" sz="2800" dirty="0" smtClean="0"/>
              <a:t>n June 2005.</a:t>
            </a:r>
            <a:endParaRPr lang="en-US" sz="2800" dirty="0"/>
          </a:p>
        </p:txBody>
      </p:sp>
    </p:spTree>
    <p:extLst>
      <p:ext uri="{BB962C8B-B14F-4D97-AF65-F5344CB8AC3E}">
        <p14:creationId xmlns:p14="http://schemas.microsoft.com/office/powerpoint/2010/main" val="3959037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Autofit/>
          </a:bodyPr>
          <a:lstStyle/>
          <a:p>
            <a:r>
              <a:rPr lang="en-US" sz="3200" b="1" dirty="0" smtClean="0"/>
              <a:t>Main achievements</a:t>
            </a:r>
            <a:endParaRPr lang="en-US" sz="3200" b="1" dirty="0"/>
          </a:p>
        </p:txBody>
      </p:sp>
      <p:sp>
        <p:nvSpPr>
          <p:cNvPr id="3" name="Content Placeholder 2"/>
          <p:cNvSpPr>
            <a:spLocks noGrp="1"/>
          </p:cNvSpPr>
          <p:nvPr>
            <p:ph idx="1"/>
          </p:nvPr>
        </p:nvSpPr>
        <p:spPr>
          <a:xfrm>
            <a:off x="539552" y="908720"/>
            <a:ext cx="8229600" cy="5544616"/>
          </a:xfrm>
        </p:spPr>
        <p:txBody>
          <a:bodyPr>
            <a:normAutofit lnSpcReduction="10000"/>
          </a:bodyPr>
          <a:lstStyle/>
          <a:p>
            <a:r>
              <a:rPr lang="en-US" dirty="0" smtClean="0"/>
              <a:t>The social and health insurance tax from 50% of</a:t>
            </a:r>
            <a:r>
              <a:rPr lang="lt-LT" dirty="0" smtClean="0"/>
              <a:t> </a:t>
            </a:r>
            <a:r>
              <a:rPr lang="en-US" dirty="0" smtClean="0"/>
              <a:t>an income from author contracts for art creators.</a:t>
            </a:r>
          </a:p>
          <a:p>
            <a:r>
              <a:rPr lang="en-US" dirty="0" smtClean="0"/>
              <a:t>The Social Security Program for Art Creators at the Ministry of Culture.</a:t>
            </a:r>
          </a:p>
          <a:p>
            <a:r>
              <a:rPr lang="lt-LT" dirty="0" smtClean="0"/>
              <a:t>A </a:t>
            </a:r>
            <a:r>
              <a:rPr lang="en-US" dirty="0" smtClean="0"/>
              <a:t>natural person declaring his</a:t>
            </a:r>
            <a:r>
              <a:rPr lang="lt-LT" dirty="0" smtClean="0"/>
              <a:t> </a:t>
            </a:r>
            <a:r>
              <a:rPr lang="en-US" dirty="0" smtClean="0"/>
              <a:t>or her income to the Tax Office can direct up to 2% of the income to an art creator.</a:t>
            </a:r>
          </a:p>
          <a:p>
            <a:r>
              <a:rPr lang="en-US" dirty="0" smtClean="0"/>
              <a:t>The program of Art Creators‘ Organizations Strategic Programs at the Culture Council of Lithuania.</a:t>
            </a:r>
            <a:endParaRPr lang="lt-LT" dirty="0" smtClean="0"/>
          </a:p>
          <a:p>
            <a:endParaRPr lang="en-US" dirty="0" smtClean="0"/>
          </a:p>
          <a:p>
            <a:endParaRPr lang="lt-LT" dirty="0"/>
          </a:p>
          <a:p>
            <a:endParaRPr lang="lt-LT" dirty="0"/>
          </a:p>
        </p:txBody>
      </p:sp>
    </p:spTree>
    <p:extLst>
      <p:ext uri="{BB962C8B-B14F-4D97-AF65-F5344CB8AC3E}">
        <p14:creationId xmlns:p14="http://schemas.microsoft.com/office/powerpoint/2010/main" val="3706374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8154</TotalTime>
  <Words>447</Words>
  <Application>Microsoft Office PowerPoint</Application>
  <PresentationFormat>On-screen Show (4:3)</PresentationFormat>
  <Paragraphs>43</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Lithuanian Association of Artists</vt:lpstr>
      <vt:lpstr>The Beginning</vt:lpstr>
      <vt:lpstr>Activities</vt:lpstr>
      <vt:lpstr>The history</vt:lpstr>
      <vt:lpstr>Present members of the LAA</vt:lpstr>
      <vt:lpstr>Main achievements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Kanoninių formų manevrai</dc:title>
  <dc:creator>USER</dc:creator>
  <cp:lastModifiedBy>User</cp:lastModifiedBy>
  <cp:revision>67</cp:revision>
  <dcterms:created xsi:type="dcterms:W3CDTF">2014-09-26T18:14:44Z</dcterms:created>
  <dcterms:modified xsi:type="dcterms:W3CDTF">2018-04-24T11:33:11Z</dcterms:modified>
</cp:coreProperties>
</file>